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6"/>
  </p:notesMasterIdLst>
  <p:handoutMasterIdLst>
    <p:handoutMasterId r:id="rId37"/>
  </p:handoutMasterIdLst>
  <p:sldIdLst>
    <p:sldId id="378" r:id="rId3"/>
    <p:sldId id="364" r:id="rId4"/>
    <p:sldId id="380" r:id="rId5"/>
    <p:sldId id="305" r:id="rId6"/>
    <p:sldId id="363" r:id="rId7"/>
    <p:sldId id="341" r:id="rId8"/>
    <p:sldId id="385" r:id="rId9"/>
    <p:sldId id="329" r:id="rId10"/>
    <p:sldId id="330" r:id="rId11"/>
    <p:sldId id="328" r:id="rId12"/>
    <p:sldId id="365" r:id="rId13"/>
    <p:sldId id="312" r:id="rId14"/>
    <p:sldId id="366" r:id="rId15"/>
    <p:sldId id="332" r:id="rId16"/>
    <p:sldId id="386" r:id="rId17"/>
    <p:sldId id="337" r:id="rId18"/>
    <p:sldId id="336" r:id="rId19"/>
    <p:sldId id="374" r:id="rId20"/>
    <p:sldId id="375" r:id="rId21"/>
    <p:sldId id="347" r:id="rId22"/>
    <p:sldId id="348" r:id="rId23"/>
    <p:sldId id="338" r:id="rId24"/>
    <p:sldId id="350" r:id="rId25"/>
    <p:sldId id="351" r:id="rId26"/>
    <p:sldId id="352" r:id="rId27"/>
    <p:sldId id="353" r:id="rId28"/>
    <p:sldId id="354" r:id="rId29"/>
    <p:sldId id="387" r:id="rId30"/>
    <p:sldId id="388" r:id="rId31"/>
    <p:sldId id="390" r:id="rId32"/>
    <p:sldId id="327" r:id="rId33"/>
    <p:sldId id="391" r:id="rId34"/>
    <p:sldId id="379" r:id="rId35"/>
  </p:sldIdLst>
  <p:sldSz cx="9144000" cy="6858000" type="screen4x3"/>
  <p:notesSz cx="7315200" cy="96012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500"/>
    <a:srgbClr val="FFBC01"/>
    <a:srgbClr val="DFE1F9"/>
    <a:srgbClr val="B6C1E6"/>
    <a:srgbClr val="9999FF"/>
    <a:srgbClr val="616868"/>
    <a:srgbClr val="5F61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D7A7B6-152C-B9BA-F340-85FB581FDA44}" v="12" dt="2022-01-27T20:42:47.2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24" autoAdjust="0"/>
    <p:restoredTop sz="94663"/>
  </p:normalViewPr>
  <p:slideViewPr>
    <p:cSldViewPr snapToGrid="0" snapToObjects="1">
      <p:cViewPr varScale="1">
        <p:scale>
          <a:sx n="83" d="100"/>
          <a:sy n="83" d="100"/>
        </p:scale>
        <p:origin x="1075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8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632824D-98BD-4217-96E4-0E8FED831121}" type="datetimeFigureOut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6AE28C5-6953-441A-9180-6A148A6AD4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355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1E8D48C8-5059-4EAC-A8CC-E1F6C57DE438}" type="datetimeFigureOut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C012E51B-11FF-408E-B938-105F868E1F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9214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EC3825-71D9-4523-BD40-FE45160D54CC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21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Smoking accounts for 47% of all 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2E51B-11FF-408E-B938-105F868E1FC1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070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2E51B-11FF-408E-B938-105F868E1FC1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948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Certainly</a:t>
            </a:r>
            <a:r>
              <a:rPr lang="en-US" baseline="0" dirty="0" smtClean="0"/>
              <a:t> an important element for a comprehensive bladder cancer program is ensuring our patients have access to clinical trials.  Clinical trials are a critical….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2E51B-11FF-408E-B938-105F868E1FC1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8337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Certainly</a:t>
            </a:r>
            <a:r>
              <a:rPr lang="en-US" baseline="0" dirty="0" smtClean="0"/>
              <a:t> an important element for a comprehensive bladder cancer program is ensuring our patients have access to clinical trials.  Clinical trials are a critical….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2E51B-11FF-408E-B938-105F868E1FC1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775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EC3825-71D9-4523-BD40-FE45160D54CC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EC3825-71D9-4523-BD40-FE45160D54CC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215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EC3825-71D9-4523-BD40-FE45160D54CC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089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EC3825-71D9-4523-BD40-FE45160D54CC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2585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 90% of cases are over age 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2E51B-11FF-408E-B938-105F868E1FC1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9462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2E51B-11FF-408E-B938-105F868E1FC1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213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EC3825-71D9-4523-BD40-FE45160D54CC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9502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EC3825-71D9-4523-BD40-FE45160D54CC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281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37CFC-B5E0-40C2-90FF-BE8311E1B733}" type="datetime1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42EE3-C0D7-495C-B633-B3661674AD9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8131A-EED5-4679-AA02-57AC7CCC746A}" type="datetime1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A0BCC-C84D-4FE7-8ABA-4B9482D764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4D5B2-A691-49DF-8B14-35FE3BCD9885}" type="datetime1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9D6CE-D7E2-46A0-9735-1845120AAF5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37CFC-B5E0-40C2-90FF-BE8311E1B733}" type="datetime1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42EE3-C0D7-495C-B633-B3661674AD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997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643F1-C52B-4A0B-890C-BCF3C0FA442E}" type="datetime1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ED938-36E3-4EF7-96A0-99AB7D4B3D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635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749D8-AFC3-4C76-9142-4251E76A884C}" type="datetime1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25F1B-85F9-4D58-B3C3-6BCB4005F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854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7D55D-472E-42D6-8F44-3B14D246D645}" type="datetime1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546EF-B8FF-4E1A-BC77-439CEF33A4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2324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64CA1-82EE-4090-9093-423BB81CF72E}" type="datetime1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FB64E-69BE-4FA4-9D4E-E8F31AE17E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409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53EE3-016D-4E20-867F-A823239FAFDE}" type="datetime1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5926C-82D1-4824-AFB1-4C630349A5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441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41C98-E8A3-4AE1-9CDE-BE2D52ECEA2E}" type="datetime1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9A09E-0151-4C4F-93A5-9D6C075E52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664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D81B1-A1BC-488F-BF32-81F2886DF4A0}" type="datetime1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BD3FB-1881-46C5-94AB-D0D0F43CBF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33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643F1-C52B-4A0B-890C-BCF3C0FA442E}" type="datetime1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ED938-36E3-4EF7-96A0-99AB7D4B3D1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CD7FF-8869-49E3-8F15-ECC1E6CE5260}" type="datetime1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32DA2-CEC4-4B98-B566-43835CBC36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7470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8131A-EED5-4679-AA02-57AC7CCC746A}" type="datetime1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A0BCC-C84D-4FE7-8ABA-4B9482D764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0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4D5B2-A691-49DF-8B14-35FE3BCD9885}" type="datetime1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9D6CE-D7E2-46A0-9735-1845120AAF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642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749D8-AFC3-4C76-9142-4251E76A884C}" type="datetime1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25F1B-85F9-4D58-B3C3-6BCB4005F5D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7D55D-472E-42D6-8F44-3B14D246D645}" type="datetime1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546EF-B8FF-4E1A-BC77-439CEF33A46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64CA1-82EE-4090-9093-423BB81CF72E}" type="datetime1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FB64E-69BE-4FA4-9D4E-E8F31AE17E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53EE3-016D-4E20-867F-A823239FAFDE}" type="datetime1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5926C-82D1-4824-AFB1-4C630349A57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41C98-E8A3-4AE1-9CDE-BE2D52ECEA2E}" type="datetime1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9A09E-0151-4C4F-93A5-9D6C075E52F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D81B1-A1BC-488F-BF32-81F2886DF4A0}" type="datetime1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BD3FB-1881-46C5-94AB-D0D0F43CBF2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CD7FF-8869-49E3-8F15-ECC1E6CE5260}" type="datetime1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32DA2-CEC4-4B98-B566-43835CBC36A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6FFF40A-CCCA-4D6C-800C-7AE5FFEC2B6D}" type="datetime1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422A444-CD36-479F-B7B1-FA1F6DBCF3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6FFF40A-CCCA-4D6C-800C-7AE5FFEC2B6D}" type="datetime1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422A444-CD36-479F-B7B1-FA1F6DBCF3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019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10" y="960582"/>
            <a:ext cx="8400300" cy="4830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0049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02F0BD9-1504-0345-8D52-F513F07B1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50" y="295658"/>
            <a:ext cx="8581697" cy="11430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Most Common at Ages: 65-74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yrs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97" y="1548864"/>
            <a:ext cx="8428450" cy="43513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E75D607-0225-B740-9E2F-2125A1879084}"/>
              </a:ext>
            </a:extLst>
          </p:cNvPr>
          <p:cNvSpPr/>
          <p:nvPr/>
        </p:nvSpPr>
        <p:spPr>
          <a:xfrm>
            <a:off x="3500582" y="2900218"/>
            <a:ext cx="2054133" cy="242230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xplosion 1 1">
            <a:extLst>
              <a:ext uri="{FF2B5EF4-FFF2-40B4-BE49-F238E27FC236}">
                <a16:creationId xmlns:a16="http://schemas.microsoft.com/office/drawing/2014/main" id="{21F8D90C-81CF-7843-9055-2CE4DF765C9D}"/>
              </a:ext>
            </a:extLst>
          </p:cNvPr>
          <p:cNvSpPr/>
          <p:nvPr/>
        </p:nvSpPr>
        <p:spPr>
          <a:xfrm>
            <a:off x="6203730" y="4518623"/>
            <a:ext cx="2659117" cy="2212428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Over 90% of cases in age &gt;55yrs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97" y="5949864"/>
            <a:ext cx="2911092" cy="2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3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02F0BD9-1504-0345-8D52-F513F07B1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51" y="472996"/>
            <a:ext cx="8581697" cy="11430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Bladder cancer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disproportionately affects older adults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6FAF8D-D444-6840-8E2A-B2795F976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57" y="1918164"/>
            <a:ext cx="5906750" cy="4466840"/>
          </a:xfrm>
        </p:spPr>
        <p:txBody>
          <a:bodyPr/>
          <a:lstStyle/>
          <a:p>
            <a:r>
              <a:rPr lang="en-US" dirty="0"/>
              <a:t>Among age &gt;80 years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179 new cases per 100,000</a:t>
            </a:r>
          </a:p>
          <a:p>
            <a:r>
              <a:rPr lang="en-US" dirty="0"/>
              <a:t>High rates of multimorbidity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Median 8 chronic conditions</a:t>
            </a:r>
          </a:p>
          <a:p>
            <a:r>
              <a:rPr lang="en-US" dirty="0"/>
              <a:t>Bladder cancer </a:t>
            </a:r>
            <a:r>
              <a:rPr lang="en-US" b="1" dirty="0"/>
              <a:t>deaths are highest amongst age 85+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&gt; 60% of deaths occur over 75 </a:t>
            </a:r>
            <a:r>
              <a:rPr lang="en-US" dirty="0" err="1"/>
              <a:t>yrs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32% of deaths are in 85+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2397F3-FD91-4E45-AB48-1288C1403DDD}"/>
              </a:ext>
            </a:extLst>
          </p:cNvPr>
          <p:cNvSpPr/>
          <p:nvPr/>
        </p:nvSpPr>
        <p:spPr>
          <a:xfrm>
            <a:off x="4603531" y="6385004"/>
            <a:ext cx="44458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Nielsen ME, et al. </a:t>
            </a:r>
            <a:r>
              <a:rPr lang="en-US" sz="1200" i="1" dirty="0">
                <a:solidFill>
                  <a:schemeClr val="accent6">
                    <a:lumMod val="50000"/>
                  </a:schemeClr>
                </a:solidFill>
              </a:rPr>
              <a:t>Cancer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 2014; 120(1); Smith BD, et al. </a:t>
            </a:r>
            <a:r>
              <a:rPr lang="en-US" sz="1200" i="1" dirty="0">
                <a:solidFill>
                  <a:schemeClr val="accent6">
                    <a:lumMod val="50000"/>
                  </a:schemeClr>
                </a:solidFill>
              </a:rPr>
              <a:t>JCO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 2009; 27(17); Garg T et al. </a:t>
            </a:r>
            <a:r>
              <a:rPr lang="en-US" sz="1200" i="1" dirty="0">
                <a:solidFill>
                  <a:schemeClr val="accent6">
                    <a:lumMod val="50000"/>
                  </a:schemeClr>
                </a:solidFill>
              </a:rPr>
              <a:t>J </a:t>
            </a:r>
            <a:r>
              <a:rPr lang="en-US" sz="1200" i="1" dirty="0" err="1">
                <a:solidFill>
                  <a:schemeClr val="accent6">
                    <a:lumMod val="50000"/>
                  </a:schemeClr>
                </a:solidFill>
              </a:rPr>
              <a:t>Urol</a:t>
            </a:r>
            <a:r>
              <a:rPr lang="en-US" sz="12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2018; 199(2); SEER cancer statistics 2021.</a:t>
            </a:r>
          </a:p>
        </p:txBody>
      </p:sp>
      <p:pic>
        <p:nvPicPr>
          <p:cNvPr id="11" name="Picture 10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BF6F0C0F-69C6-E640-8B5A-5D57B5E536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5" b="2089"/>
          <a:stretch/>
        </p:blipFill>
        <p:spPr>
          <a:xfrm>
            <a:off x="5573174" y="2231380"/>
            <a:ext cx="3289674" cy="260968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304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007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Gender Predilection</a:t>
            </a:r>
          </a:p>
        </p:txBody>
      </p:sp>
      <p:pic>
        <p:nvPicPr>
          <p:cNvPr id="5" name="Content Placeholder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38CDD8B-4FF4-F041-BF1B-6A74731FB0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0565" y="1551446"/>
            <a:ext cx="4761186" cy="4642158"/>
          </a:xfrm>
          <a:effectLst>
            <a:softEdge rad="63500"/>
          </a:effectLst>
        </p:spPr>
      </p:pic>
      <p:pic>
        <p:nvPicPr>
          <p:cNvPr id="7" name="Picture 6" descr="Text, application&#10;&#10;Description automatically generated">
            <a:extLst>
              <a:ext uri="{FF2B5EF4-FFF2-40B4-BE49-F238E27FC236}">
                <a16:creationId xmlns:a16="http://schemas.microsoft.com/office/drawing/2014/main" id="{05DB9275-F071-804E-A30D-A3722CCDB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230" y="1814359"/>
            <a:ext cx="3511681" cy="426347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04182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007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Cases of Bladder Cancer by Gender/Race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56" y="1759228"/>
            <a:ext cx="7483488" cy="4244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256" y="6129357"/>
            <a:ext cx="2385267" cy="2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0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D5CD7-3A0A-814A-9043-FC77A3C2A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Bladder Cancer Risk Factors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B69B540-2557-E044-BA57-0DD1922681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8768" y="1515026"/>
            <a:ext cx="8486464" cy="5219496"/>
          </a:xfrm>
          <a:effectLst>
            <a:softEdge rad="63500"/>
          </a:effectLst>
        </p:spPr>
      </p:pic>
      <p:sp>
        <p:nvSpPr>
          <p:cNvPr id="3" name="Explosion 2 2">
            <a:extLst>
              <a:ext uri="{FF2B5EF4-FFF2-40B4-BE49-F238E27FC236}">
                <a16:creationId xmlns:a16="http://schemas.microsoft.com/office/drawing/2014/main" id="{1B66E326-97D6-0F4A-A748-B270351566EB}"/>
              </a:ext>
            </a:extLst>
          </p:cNvPr>
          <p:cNvSpPr/>
          <p:nvPr/>
        </p:nvSpPr>
        <p:spPr>
          <a:xfrm>
            <a:off x="2486173" y="982772"/>
            <a:ext cx="2711669" cy="1707876"/>
          </a:xfrm>
          <a:prstGeom prst="irregularSeal2">
            <a:avLst/>
          </a:prstGeom>
          <a:gradFill flip="none" rotWithShape="1">
            <a:gsLst>
              <a:gs pos="0">
                <a:srgbClr val="FFB500">
                  <a:tint val="66000"/>
                  <a:satMod val="160000"/>
                </a:srgbClr>
              </a:gs>
              <a:gs pos="50000">
                <a:srgbClr val="FFB500">
                  <a:tint val="44500"/>
                  <a:satMod val="160000"/>
                </a:srgbClr>
              </a:gs>
              <a:gs pos="100000">
                <a:srgbClr val="FFB5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Accounts for 47% all cases</a:t>
            </a:r>
          </a:p>
        </p:txBody>
      </p:sp>
    </p:spTree>
    <p:extLst>
      <p:ext uri="{BB962C8B-B14F-4D97-AF65-F5344CB8AC3E}">
        <p14:creationId xmlns:p14="http://schemas.microsoft.com/office/powerpoint/2010/main" val="265727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New FDA Approved Therapeutics &amp; Diagnostics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Non-Muscle </a:t>
            </a:r>
            <a:r>
              <a:rPr lang="en-US" sz="2400" dirty="0"/>
              <a:t>I</a:t>
            </a:r>
            <a:r>
              <a:rPr lang="en-US" sz="2400" dirty="0" smtClean="0"/>
              <a:t>nvasive &amp; Muscle Invasive Bladder Cancer</a:t>
            </a:r>
            <a:endParaRPr lang="en-US" sz="2400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511" r="9511"/>
          <a:stretch>
            <a:fillRect/>
          </a:stretch>
        </p:blipFill>
        <p:spPr>
          <a:xfrm>
            <a:off x="1868488" y="147108"/>
            <a:ext cx="54864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936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EE198-3650-DF4D-8E23-5C93C6474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Stages of Bladder Cancer</a:t>
            </a: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D6988C39-AF8D-9244-8F86-B9BB89A77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66" y="1516062"/>
            <a:ext cx="7671611" cy="446821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61839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0BBE5-B6E5-DD41-805F-30769E65D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Superficial Bladder Cancer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(Non-Muscle Invasive Bladder Cancer)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8D2254-F91B-4F46-BF45-A31C8E8B7E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0" y="1958272"/>
            <a:ext cx="4038600" cy="4525963"/>
          </a:xfrm>
        </p:spPr>
        <p:txBody>
          <a:bodyPr/>
          <a:lstStyle/>
          <a:p>
            <a:r>
              <a:rPr lang="en-US" b="1" dirty="0" smtClean="0"/>
              <a:t>&gt; </a:t>
            </a:r>
            <a:r>
              <a:rPr lang="en-US" b="1" dirty="0"/>
              <a:t>60%</a:t>
            </a:r>
            <a:r>
              <a:rPr lang="en-US" dirty="0"/>
              <a:t> patients are diagnosed </a:t>
            </a:r>
            <a:r>
              <a:rPr lang="en-US" b="1" dirty="0"/>
              <a:t>at this stage</a:t>
            </a:r>
          </a:p>
          <a:p>
            <a:endParaRPr lang="en-US" b="1" dirty="0"/>
          </a:p>
          <a:p>
            <a:r>
              <a:rPr lang="en-US" b="1" dirty="0"/>
              <a:t>R</a:t>
            </a:r>
            <a:r>
              <a:rPr lang="en-US" b="1" dirty="0" smtClean="0"/>
              <a:t>isk </a:t>
            </a:r>
            <a:r>
              <a:rPr lang="en-US" b="1" dirty="0"/>
              <a:t>of recurrence </a:t>
            </a:r>
            <a:endParaRPr lang="en-US" b="1" i="1" dirty="0"/>
          </a:p>
          <a:p>
            <a:pPr lvl="1"/>
            <a:r>
              <a:rPr lang="en-US" dirty="0"/>
              <a:t>Up to 61% at 1 year and 78% at 5 years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R</a:t>
            </a:r>
            <a:r>
              <a:rPr lang="en-US" b="1" dirty="0" smtClean="0"/>
              <a:t>isk </a:t>
            </a:r>
            <a:r>
              <a:rPr lang="en-US" b="1" dirty="0"/>
              <a:t>of progression</a:t>
            </a:r>
            <a:endParaRPr lang="en-US" i="1" dirty="0"/>
          </a:p>
          <a:p>
            <a:pPr lvl="1"/>
            <a:r>
              <a:rPr lang="en-US" dirty="0"/>
              <a:t>Up to 17% at 1 year and 45% at 5 years</a:t>
            </a:r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AF1E9691-41F1-F34E-95F7-6FDBAE49B0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7979" y="1564797"/>
            <a:ext cx="4038601" cy="1875918"/>
          </a:xfrm>
          <a:effectLst>
            <a:softEdge rad="31750"/>
          </a:effectLst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C52C2B0E-DDB0-E445-A090-23E976E4F3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023" b="33842"/>
          <a:stretch/>
        </p:blipFill>
        <p:spPr>
          <a:xfrm>
            <a:off x="966952" y="3940646"/>
            <a:ext cx="2858813" cy="206152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9635A5-7954-8041-84B3-99E994798EE9}"/>
              </a:ext>
            </a:extLst>
          </p:cNvPr>
          <p:cNvSpPr txBox="1"/>
          <p:nvPr/>
        </p:nvSpPr>
        <p:spPr>
          <a:xfrm>
            <a:off x="1061545" y="4680950"/>
            <a:ext cx="683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E0D800-DCF1-6B4A-98F1-242AB445EC5A}"/>
              </a:ext>
            </a:extLst>
          </p:cNvPr>
          <p:cNvSpPr txBox="1"/>
          <p:nvPr/>
        </p:nvSpPr>
        <p:spPr>
          <a:xfrm>
            <a:off x="1734207" y="4881831"/>
            <a:ext cx="683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16D4B4-ED1E-1740-AB40-CC83F9D37CED}"/>
              </a:ext>
            </a:extLst>
          </p:cNvPr>
          <p:cNvSpPr txBox="1"/>
          <p:nvPr/>
        </p:nvSpPr>
        <p:spPr>
          <a:xfrm>
            <a:off x="2300339" y="5181149"/>
            <a:ext cx="683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290034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47F9C-9068-5E4B-A764-008D41708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Traditional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Agents     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3600" i="1" dirty="0" smtClean="0">
                <a:solidFill>
                  <a:schemeClr val="bg1">
                    <a:lumMod val="50000"/>
                  </a:schemeClr>
                </a:solidFill>
              </a:rPr>
              <a:t>Treatment </a:t>
            </a:r>
            <a:r>
              <a:rPr lang="en-US" sz="3600" i="1" dirty="0">
                <a:solidFill>
                  <a:schemeClr val="bg1">
                    <a:lumMod val="50000"/>
                  </a:schemeClr>
                </a:solidFill>
              </a:rPr>
              <a:t>of Superficial Bladder Cancer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5F4A9-3FEA-6F49-9953-E8BABC754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575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Intravesical Agents</a:t>
            </a:r>
            <a:r>
              <a:rPr lang="en-US" dirty="0"/>
              <a:t>—</a:t>
            </a:r>
            <a:r>
              <a:rPr lang="en-US" i="1" dirty="0"/>
              <a:t>mainstay of therapy</a:t>
            </a:r>
          </a:p>
          <a:p>
            <a:pPr lvl="1"/>
            <a:r>
              <a:rPr lang="en-US" dirty="0"/>
              <a:t>Bacillus Calmette-Guerin (BCG)</a:t>
            </a:r>
          </a:p>
          <a:p>
            <a:pPr lvl="2"/>
            <a:r>
              <a:rPr lang="en-US" i="1" dirty="0"/>
              <a:t>Supply shortage </a:t>
            </a:r>
            <a:r>
              <a:rPr lang="en-US" i="1" dirty="0" smtClean="0"/>
              <a:t>continuing</a:t>
            </a:r>
          </a:p>
          <a:p>
            <a:pPr lvl="2"/>
            <a:r>
              <a:rPr lang="en-US" i="1" dirty="0" smtClean="0"/>
              <a:t>CR up to 80%, but not durable</a:t>
            </a:r>
            <a:endParaRPr lang="en-US" i="1" dirty="0"/>
          </a:p>
          <a:p>
            <a:pPr lvl="1"/>
            <a:r>
              <a:rPr lang="en-US" dirty="0" smtClean="0"/>
              <a:t>Gemcitabine</a:t>
            </a:r>
          </a:p>
          <a:p>
            <a:pPr lvl="1"/>
            <a:r>
              <a:rPr lang="en-US" sz="2600" dirty="0" smtClean="0"/>
              <a:t>Gemcitabine/Docetaxel</a:t>
            </a:r>
            <a:endParaRPr lang="en-US" sz="2400" dirty="0"/>
          </a:p>
          <a:p>
            <a:pPr lvl="2"/>
            <a:r>
              <a:rPr lang="en-US" sz="2200" dirty="0"/>
              <a:t>46% RFS at 2 </a:t>
            </a:r>
            <a:r>
              <a:rPr lang="en-US" sz="2200" dirty="0" smtClean="0"/>
              <a:t>years</a:t>
            </a:r>
            <a:endParaRPr lang="en-US" dirty="0"/>
          </a:p>
          <a:p>
            <a:pPr lvl="1"/>
            <a:r>
              <a:rPr lang="en-US" dirty="0" err="1" smtClean="0"/>
              <a:t>Mitomycin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/>
              <a:t>BCG </a:t>
            </a:r>
            <a:r>
              <a:rPr lang="en-US" sz="2800" b="1" dirty="0"/>
              <a:t>Unresponsive disease</a:t>
            </a:r>
          </a:p>
          <a:p>
            <a:pPr lvl="1"/>
            <a:r>
              <a:rPr lang="en-US" sz="2400" dirty="0"/>
              <a:t>Occurs in </a:t>
            </a:r>
            <a:r>
              <a:rPr lang="en-US" sz="2400" b="1" dirty="0"/>
              <a:t>50% of high risk patients</a:t>
            </a:r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900AF69-1BFF-614D-B36D-2457C5EE1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7607" y="3806007"/>
            <a:ext cx="2722617" cy="273115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Picture 6" descr="A picture containing text, indoor, counter&#10;&#10;Description automatically generated">
            <a:extLst>
              <a:ext uri="{FF2B5EF4-FFF2-40B4-BE49-F238E27FC236}">
                <a16:creationId xmlns:a16="http://schemas.microsoft.com/office/drawing/2014/main" id="{07B4EAA3-9977-094C-A3DF-C221794EA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1333" y="1840848"/>
            <a:ext cx="1718733" cy="154194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97709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47F9C-9068-5E4B-A764-008D41708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New FDA Approved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3600" i="1" dirty="0" smtClean="0">
                <a:solidFill>
                  <a:schemeClr val="bg1">
                    <a:lumMod val="50000"/>
                  </a:schemeClr>
                </a:solidFill>
              </a:rPr>
              <a:t>Treatment </a:t>
            </a:r>
            <a:r>
              <a:rPr lang="en-US" sz="3600" i="1" dirty="0">
                <a:solidFill>
                  <a:schemeClr val="bg1">
                    <a:lumMod val="50000"/>
                  </a:schemeClr>
                </a:solidFill>
              </a:rPr>
              <a:t>of </a:t>
            </a:r>
            <a:r>
              <a:rPr lang="en-US" sz="3600" i="1" dirty="0" smtClean="0">
                <a:solidFill>
                  <a:schemeClr val="bg1">
                    <a:lumMod val="50000"/>
                  </a:schemeClr>
                </a:solidFill>
              </a:rPr>
              <a:t>BCG Unresponsive NMBIC</a:t>
            </a:r>
            <a:endParaRPr lang="en-US" sz="3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5F4A9-3FEA-6F49-9953-E8BABC754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566" y="1705304"/>
            <a:ext cx="8823434" cy="5031828"/>
          </a:xfrm>
        </p:spPr>
        <p:txBody>
          <a:bodyPr/>
          <a:lstStyle/>
          <a:p>
            <a:r>
              <a:rPr lang="en-US" sz="2800" b="1" dirty="0" err="1" smtClean="0"/>
              <a:t>Nadofaragene</a:t>
            </a:r>
            <a:r>
              <a:rPr lang="en-US" sz="2800" b="1" dirty="0" smtClean="0"/>
              <a:t> </a:t>
            </a:r>
            <a:r>
              <a:rPr lang="en-US" sz="2800" b="1" dirty="0" err="1"/>
              <a:t>firadenovec</a:t>
            </a:r>
            <a:r>
              <a:rPr lang="en-US" sz="2800" b="1" dirty="0"/>
              <a:t> (</a:t>
            </a:r>
            <a:r>
              <a:rPr lang="en-US" sz="2800" b="1" dirty="0" err="1"/>
              <a:t>Adstiladrin</a:t>
            </a:r>
            <a:r>
              <a:rPr lang="en-US" sz="2800" b="1" dirty="0"/>
              <a:t>)</a:t>
            </a:r>
            <a:r>
              <a:rPr lang="en-US" sz="2800" dirty="0"/>
              <a:t>—adenovirus vector gene based therapy (IF2b)</a:t>
            </a:r>
          </a:p>
          <a:p>
            <a:pPr lvl="2"/>
            <a:r>
              <a:rPr lang="en-US" sz="2200" dirty="0" smtClean="0"/>
              <a:t>53% </a:t>
            </a:r>
            <a:r>
              <a:rPr lang="en-US" sz="2200" dirty="0"/>
              <a:t>CR at 3 </a:t>
            </a:r>
            <a:r>
              <a:rPr lang="en-US" sz="2200" dirty="0" smtClean="0"/>
              <a:t>months—durability ~10 months</a:t>
            </a:r>
          </a:p>
          <a:p>
            <a:pPr lvl="2"/>
            <a:r>
              <a:rPr lang="en-US" sz="2200" dirty="0" err="1" smtClean="0"/>
              <a:t>Intravesical</a:t>
            </a:r>
            <a:r>
              <a:rPr lang="en-US" sz="2200" dirty="0" smtClean="0"/>
              <a:t>--given every 3 months x 4 years</a:t>
            </a:r>
          </a:p>
          <a:p>
            <a:r>
              <a:rPr lang="en-US" sz="2800" b="1" dirty="0" smtClean="0"/>
              <a:t>N-803 (</a:t>
            </a:r>
            <a:r>
              <a:rPr lang="en-US" sz="2800" b="1" dirty="0" err="1" smtClean="0"/>
              <a:t>Anktiva</a:t>
            </a:r>
            <a:r>
              <a:rPr lang="en-US" sz="2800" b="1" dirty="0" smtClean="0"/>
              <a:t>) +BCG </a:t>
            </a:r>
            <a:r>
              <a:rPr lang="en-US" sz="2800" dirty="0" smtClean="0"/>
              <a:t>–IL 15 </a:t>
            </a:r>
            <a:r>
              <a:rPr lang="en-US" sz="2800" dirty="0" err="1" smtClean="0"/>
              <a:t>superagonist</a:t>
            </a:r>
            <a:r>
              <a:rPr lang="en-US" sz="2800" dirty="0" smtClean="0"/>
              <a:t> </a:t>
            </a:r>
            <a:r>
              <a:rPr lang="en-US" sz="2000" i="1" dirty="0" smtClean="0"/>
              <a:t>(May/June approval)</a:t>
            </a:r>
          </a:p>
          <a:p>
            <a:pPr lvl="2"/>
            <a:r>
              <a:rPr lang="en-US" sz="2200" dirty="0" smtClean="0"/>
              <a:t>55% CR at 3 months—durability ~27 months</a:t>
            </a:r>
          </a:p>
          <a:p>
            <a:pPr lvl="2"/>
            <a:r>
              <a:rPr lang="en-US" sz="2200" dirty="0" err="1" smtClean="0"/>
              <a:t>Intravesical</a:t>
            </a:r>
            <a:r>
              <a:rPr lang="en-US" sz="2200" dirty="0" smtClean="0"/>
              <a:t>--given like BCG (1x week/6 weeks)</a:t>
            </a:r>
            <a:endParaRPr lang="en-US" sz="2200" dirty="0"/>
          </a:p>
          <a:p>
            <a:r>
              <a:rPr lang="en-US" sz="2800" b="1" dirty="0" err="1" smtClean="0"/>
              <a:t>Pembrolizumab</a:t>
            </a:r>
            <a:r>
              <a:rPr lang="en-US" sz="2800" dirty="0" smtClean="0"/>
              <a:t>—PD-1 inhibitor</a:t>
            </a:r>
          </a:p>
          <a:p>
            <a:pPr lvl="2"/>
            <a:r>
              <a:rPr lang="en-US" sz="2200" dirty="0" smtClean="0">
                <a:sym typeface="Wingdings" pitchFamily="2" charset="2"/>
              </a:rPr>
              <a:t>41</a:t>
            </a:r>
            <a:r>
              <a:rPr lang="en-US" sz="2200" dirty="0">
                <a:sym typeface="Wingdings" pitchFamily="2" charset="2"/>
              </a:rPr>
              <a:t>% CR at 3 </a:t>
            </a:r>
            <a:r>
              <a:rPr lang="en-US" sz="2200" dirty="0" smtClean="0">
                <a:sym typeface="Wingdings" pitchFamily="2" charset="2"/>
              </a:rPr>
              <a:t>months—durability ~24 months</a:t>
            </a:r>
          </a:p>
          <a:p>
            <a:pPr lvl="2"/>
            <a:r>
              <a:rPr lang="en-US" sz="2200" dirty="0" smtClean="0">
                <a:sym typeface="Wingdings" pitchFamily="2" charset="2"/>
              </a:rPr>
              <a:t>IV therapy--every 3-6 weeks x 2 years</a:t>
            </a:r>
          </a:p>
          <a:p>
            <a:pPr lvl="2"/>
            <a:endParaRPr lang="en-US" sz="2200" dirty="0">
              <a:sym typeface="Wingdings" pitchFamily="2" charset="2"/>
            </a:endParaRP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47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type="subTitle" idx="1"/>
          </p:nvPr>
        </p:nvSpPr>
        <p:spPr>
          <a:xfrm>
            <a:off x="1371599" y="4359165"/>
            <a:ext cx="6400800" cy="1337441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Suzanne B. Merrill, M.D., F.A.C.S.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Urologic Oncologist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Colorado Urology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1" indent="0"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6F960C3-86C0-7D49-84DD-BB8263924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97" y="139754"/>
            <a:ext cx="1283482" cy="165329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CEC2A64-C45B-6C4C-9E1E-71668C1E8BB6}"/>
              </a:ext>
            </a:extLst>
          </p:cNvPr>
          <p:cNvSpPr txBox="1">
            <a:spLocks/>
          </p:cNvSpPr>
          <p:nvPr/>
        </p:nvSpPr>
        <p:spPr bwMode="auto">
          <a:xfrm>
            <a:off x="378372" y="714704"/>
            <a:ext cx="8387255" cy="354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Bladder Cancer Support Group </a:t>
            </a:r>
            <a:r>
              <a:rPr lang="en-US" sz="4000" b="1" i="1" dirty="0" smtClean="0">
                <a:solidFill>
                  <a:srgbClr val="7030A0"/>
                </a:solidFill>
              </a:rPr>
              <a:t>Inaugural Meeting</a:t>
            </a:r>
            <a:endParaRPr lang="en-US" sz="40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7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89057-F1B2-4643-8F53-6B9BEC83E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Technology for Superficial Bladder Cancer</a:t>
            </a:r>
          </a:p>
        </p:txBody>
      </p:sp>
      <p:pic>
        <p:nvPicPr>
          <p:cNvPr id="5" name="Content Placeholder 4" descr="A picture containing icon&#10;&#10;Description automatically generated">
            <a:extLst>
              <a:ext uri="{FF2B5EF4-FFF2-40B4-BE49-F238E27FC236}">
                <a16:creationId xmlns:a16="http://schemas.microsoft.com/office/drawing/2014/main" id="{95529671-5373-6345-93C8-840AFA99C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232" y="2236307"/>
            <a:ext cx="6620220" cy="2945291"/>
          </a:xfrm>
          <a:effectLst>
            <a:softEdge rad="31750"/>
          </a:effectLst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70AB716-BDD9-DB4D-A7FB-A0D9FC57D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332" y="2396831"/>
            <a:ext cx="6545649" cy="284554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Picture 8" descr="Chart&#10;&#10;Description automatically generated with low confidence">
            <a:extLst>
              <a:ext uri="{FF2B5EF4-FFF2-40B4-BE49-F238E27FC236}">
                <a16:creationId xmlns:a16="http://schemas.microsoft.com/office/drawing/2014/main" id="{7A867FE0-6C23-2C4B-B530-61876B256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232" y="2236307"/>
            <a:ext cx="6620220" cy="320731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77C5C4-7297-A745-B7EC-BE861F59AE5C}"/>
              </a:ext>
            </a:extLst>
          </p:cNvPr>
          <p:cNvSpPr txBox="1"/>
          <p:nvPr/>
        </p:nvSpPr>
        <p:spPr>
          <a:xfrm>
            <a:off x="954363" y="1676402"/>
            <a:ext cx="7235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Blue light cystoscopy with </a:t>
            </a:r>
            <a:r>
              <a:rPr lang="en-US" sz="2400" b="1" dirty="0" err="1"/>
              <a:t>Cysview</a:t>
            </a:r>
            <a:r>
              <a:rPr lang="en-US" sz="2400" b="1" dirty="0"/>
              <a:t> (intravesical agent)</a:t>
            </a:r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019CD652-1490-E848-BEB8-9595FCD4AC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861" y="2236307"/>
            <a:ext cx="6545649" cy="3228356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63302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D5E8D2D-5E0D-3941-A040-6030E5E4B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Advantages of Enhanced Cystoscopy</a:t>
            </a:r>
          </a:p>
        </p:txBody>
      </p:sp>
      <p:pic>
        <p:nvPicPr>
          <p:cNvPr id="5" name="Content Placeholder 4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9687F185-2A32-6246-B646-F0F0B3F88C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8912" y="2299790"/>
            <a:ext cx="4456180" cy="1620570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9D3C7F56-E07E-3249-BA33-76393F646C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5213" y="4379591"/>
            <a:ext cx="3509133" cy="2046994"/>
          </a:xfrm>
          <a:effectLst>
            <a:softEdge rad="31750"/>
          </a:effectLst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DEEEACCB-F417-6D40-8A45-C40BE6675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158" y="1694103"/>
            <a:ext cx="2619689" cy="7799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EB4B1F3-493F-0649-BE2A-F1C10FB79034}"/>
              </a:ext>
            </a:extLst>
          </p:cNvPr>
          <p:cNvSpPr txBox="1"/>
          <p:nvPr/>
        </p:nvSpPr>
        <p:spPr>
          <a:xfrm>
            <a:off x="574780" y="3919144"/>
            <a:ext cx="382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Narrow Band Imaging (NBI)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F8097FD2-725A-6144-9A2A-F320679A7FA4}"/>
              </a:ext>
            </a:extLst>
          </p:cNvPr>
          <p:cNvSpPr txBox="1">
            <a:spLocks/>
          </p:cNvSpPr>
          <p:nvPr/>
        </p:nvSpPr>
        <p:spPr bwMode="auto">
          <a:xfrm>
            <a:off x="4846488" y="1886994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Improves detection </a:t>
            </a:r>
            <a:r>
              <a:rPr lang="en-US" sz="2400" dirty="0"/>
              <a:t>of tumors (~25%)</a:t>
            </a:r>
          </a:p>
          <a:p>
            <a:pPr lvl="1"/>
            <a:r>
              <a:rPr lang="en-US" sz="2000" i="1" dirty="0"/>
              <a:t>At diagnosis</a:t>
            </a:r>
          </a:p>
          <a:p>
            <a:pPr lvl="1"/>
            <a:r>
              <a:rPr lang="en-US" sz="2000" i="1" dirty="0"/>
              <a:t>During follow-up</a:t>
            </a:r>
          </a:p>
          <a:p>
            <a:endParaRPr lang="en-US" sz="2400" b="1" i="1" dirty="0"/>
          </a:p>
          <a:p>
            <a:r>
              <a:rPr lang="en-US" sz="2400" b="1" dirty="0"/>
              <a:t>Decreases rate of recurrence </a:t>
            </a:r>
            <a:r>
              <a:rPr lang="en-US" sz="2400" dirty="0"/>
              <a:t>(~11%)</a:t>
            </a:r>
          </a:p>
          <a:p>
            <a:endParaRPr lang="en-US" sz="2400" b="1" dirty="0"/>
          </a:p>
          <a:p>
            <a:r>
              <a:rPr lang="en-US" sz="2400" dirty="0"/>
              <a:t>May decrease rate of progression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7339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97B69-7D44-984D-8739-47824D7C6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Invasive Bladder Cancer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C66197-16CD-4345-960A-1803680EA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4507" y="2620164"/>
            <a:ext cx="4146735" cy="3158030"/>
          </a:xfrm>
        </p:spPr>
        <p:txBody>
          <a:bodyPr/>
          <a:lstStyle/>
          <a:p>
            <a:r>
              <a:rPr lang="en-US" dirty="0"/>
              <a:t>Tumor grows into </a:t>
            </a:r>
            <a:r>
              <a:rPr lang="en-US" b="1" dirty="0"/>
              <a:t>muscle layer or beyond</a:t>
            </a:r>
          </a:p>
          <a:p>
            <a:endParaRPr lang="en-US" b="1" dirty="0"/>
          </a:p>
          <a:p>
            <a:r>
              <a:rPr lang="en-US" b="1" dirty="0"/>
              <a:t>33% </a:t>
            </a:r>
            <a:r>
              <a:rPr lang="en-US" dirty="0"/>
              <a:t>patients are diagnosed </a:t>
            </a:r>
            <a:r>
              <a:rPr lang="en-US" b="1" dirty="0"/>
              <a:t>at this stage</a:t>
            </a:r>
          </a:p>
          <a:p>
            <a:endParaRPr lang="en-US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279CAEBD-F36E-7941-B57A-BD6655AFE1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35"/>
          <a:stretch/>
        </p:blipFill>
        <p:spPr>
          <a:xfrm>
            <a:off x="1645841" y="3476757"/>
            <a:ext cx="1697581" cy="286623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Content Placeholder 5" descr="Chart, pie chart&#10;&#10;Description automatically generated">
            <a:extLst>
              <a:ext uri="{FF2B5EF4-FFF2-40B4-BE49-F238E27FC236}">
                <a16:creationId xmlns:a16="http://schemas.microsoft.com/office/drawing/2014/main" id="{6A049C3C-9007-DD44-BC4E-E535E7A2AB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8939" y="1479791"/>
            <a:ext cx="4555859" cy="2280745"/>
          </a:xfr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77165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97B69-7D44-984D-8739-47824D7C6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Treatment of Invasive Bladder Cancer</a:t>
            </a:r>
            <a:b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(Muscle Invasive Bladder Cancer)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C66197-16CD-4345-960A-1803680EA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2475" y="1583966"/>
            <a:ext cx="4732428" cy="5192696"/>
          </a:xfrm>
        </p:spPr>
        <p:txBody>
          <a:bodyPr/>
          <a:lstStyle/>
          <a:p>
            <a:r>
              <a:rPr lang="en-US" b="1" dirty="0"/>
              <a:t>Multidisciplinary care</a:t>
            </a:r>
          </a:p>
          <a:p>
            <a:pPr lvl="1"/>
            <a:r>
              <a:rPr lang="en-US" dirty="0"/>
              <a:t>Urologic Oncologist</a:t>
            </a:r>
          </a:p>
          <a:p>
            <a:pPr lvl="1"/>
            <a:r>
              <a:rPr lang="en-US" dirty="0"/>
              <a:t>Medical Oncologist</a:t>
            </a:r>
          </a:p>
          <a:p>
            <a:pPr lvl="1"/>
            <a:r>
              <a:rPr lang="en-US" dirty="0"/>
              <a:t>Radiation Oncologist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Options:</a:t>
            </a:r>
          </a:p>
          <a:p>
            <a:pPr lvl="1"/>
            <a:r>
              <a:rPr lang="en-US" b="1" dirty="0"/>
              <a:t>Chemo + Surgery</a:t>
            </a:r>
          </a:p>
          <a:p>
            <a:pPr lvl="2"/>
            <a:r>
              <a:rPr lang="en-US" b="1" i="1" dirty="0"/>
              <a:t>Survival advantage</a:t>
            </a:r>
          </a:p>
          <a:p>
            <a:pPr lvl="1"/>
            <a:r>
              <a:rPr lang="en-US" dirty="0"/>
              <a:t>Chemo + Radiation </a:t>
            </a:r>
          </a:p>
          <a:p>
            <a:pPr lvl="1"/>
            <a:r>
              <a:rPr lang="en-US" dirty="0"/>
              <a:t>Clinical trials </a:t>
            </a:r>
            <a:r>
              <a:rPr lang="en-US" sz="2200" i="1" dirty="0"/>
              <a:t>(bladder sparing)</a:t>
            </a:r>
          </a:p>
          <a:p>
            <a:pPr lvl="2"/>
            <a:r>
              <a:rPr lang="en-US" dirty="0"/>
              <a:t>Immunotherapy </a:t>
            </a:r>
            <a:r>
              <a:rPr lang="en-US" dirty="0" smtClean="0"/>
              <a:t>+ </a:t>
            </a:r>
            <a:r>
              <a:rPr lang="en-US" dirty="0"/>
              <a:t>Intravesical therapy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279CAEBD-F36E-7941-B57A-BD6655AFE1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35"/>
          <a:stretch/>
        </p:blipFill>
        <p:spPr>
          <a:xfrm>
            <a:off x="1558077" y="3324357"/>
            <a:ext cx="1697581" cy="286623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Content Placeholder 5" descr="Chart, pie chart&#10;&#10;Description automatically generated">
            <a:extLst>
              <a:ext uri="{FF2B5EF4-FFF2-40B4-BE49-F238E27FC236}">
                <a16:creationId xmlns:a16="http://schemas.microsoft.com/office/drawing/2014/main" id="{6A049C3C-9007-DD44-BC4E-E535E7A2AB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8939" y="1479791"/>
            <a:ext cx="4555859" cy="2280745"/>
          </a:xfr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11227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A9352-B481-7041-922F-62DEA729A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Surgical Treatment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Invasive Bladder Cancer</a:t>
            </a: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F38D65B6-7B5B-F348-9C0F-559347187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87" y="1625826"/>
            <a:ext cx="8506826" cy="3902616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51225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A9352-B481-7041-922F-62DEA729A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Surgical Treatment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Invasive Bladder Cancer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BFF7DA1-8ED0-E44E-8A65-3D979EBFE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12" y="1646437"/>
            <a:ext cx="8236288" cy="413425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29D9D1-9D8E-5240-B638-F9C8C224174B}"/>
              </a:ext>
            </a:extLst>
          </p:cNvPr>
          <p:cNvSpPr txBox="1"/>
          <p:nvPr/>
        </p:nvSpPr>
        <p:spPr>
          <a:xfrm>
            <a:off x="746117" y="5780689"/>
            <a:ext cx="76450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Quality of life improvements: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Men </a:t>
            </a:r>
            <a:r>
              <a:rPr lang="en-US" sz="2200" dirty="0">
                <a:sym typeface="Wingdings" pitchFamily="2" charset="2"/>
              </a:rPr>
              <a:t> nerve sparing to preserve erectile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ym typeface="Wingdings" pitchFamily="2" charset="2"/>
              </a:rPr>
              <a:t>Females  Vaginal sparing and ovary sparing (premenopausal)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5618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A9352-B481-7041-922F-62DEA729A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Surgical Treatment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Invasive Bladder Cancer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147A8AA-70E0-5E40-97F2-EBDA5F4575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0" r="635" b="7921"/>
          <a:stretch/>
        </p:blipFill>
        <p:spPr>
          <a:xfrm>
            <a:off x="336330" y="1659142"/>
            <a:ext cx="8523891" cy="4321244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12248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A9352-B481-7041-922F-62DEA729A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Surgical Treatment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Invasive Bladder Cancer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EE6245B1-F5D2-7044-AC2B-739EAB055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8" y="1680121"/>
            <a:ext cx="8547044" cy="4310776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174303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452" y="5248275"/>
            <a:ext cx="4590709" cy="15430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5F4A9-3FEA-6F49-9953-E8BABC754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83" y="1943429"/>
            <a:ext cx="8823434" cy="4533571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 smtClean="0"/>
              <a:t>For patients after cystectomy with:</a:t>
            </a:r>
          </a:p>
          <a:p>
            <a:pPr lvl="1"/>
            <a:r>
              <a:rPr lang="en-US" sz="2400" b="1" i="1" dirty="0" smtClean="0"/>
              <a:t>pT2 or worse disease (with </a:t>
            </a:r>
            <a:r>
              <a:rPr lang="en-US" sz="2400" b="1" i="1" dirty="0" err="1" smtClean="0"/>
              <a:t>neoadjuvant</a:t>
            </a:r>
            <a:r>
              <a:rPr lang="en-US" sz="2400" b="1" i="1" dirty="0" smtClean="0"/>
              <a:t> chemo)</a:t>
            </a:r>
          </a:p>
          <a:p>
            <a:pPr marL="914400" lvl="2" indent="0">
              <a:buNone/>
            </a:pPr>
            <a:r>
              <a:rPr lang="en-US" sz="2000" b="1" i="1" dirty="0" smtClean="0"/>
              <a:t>OR</a:t>
            </a:r>
          </a:p>
          <a:p>
            <a:pPr lvl="1"/>
            <a:r>
              <a:rPr lang="en-US" sz="2400" b="1" i="1" dirty="0" smtClean="0"/>
              <a:t>pT3 or worse disease (without </a:t>
            </a:r>
            <a:r>
              <a:rPr lang="en-US" sz="2400" b="1" i="1" dirty="0" err="1" smtClean="0"/>
              <a:t>neoadjuvant</a:t>
            </a:r>
            <a:r>
              <a:rPr lang="en-US" sz="2400" b="1" i="1" dirty="0" smtClean="0"/>
              <a:t> chemo) </a:t>
            </a:r>
            <a:endParaRPr lang="en-US" sz="2400" b="1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2800" b="1" dirty="0" err="1" smtClean="0"/>
              <a:t>Nivolumab</a:t>
            </a:r>
            <a:r>
              <a:rPr lang="en-US" sz="2800" b="1" dirty="0" smtClean="0"/>
              <a:t> (</a:t>
            </a:r>
            <a:r>
              <a:rPr lang="en-US" sz="2800" b="1" dirty="0" err="1" smtClean="0"/>
              <a:t>Opdivo</a:t>
            </a:r>
            <a:r>
              <a:rPr lang="en-US" sz="2800" b="1" dirty="0" smtClean="0"/>
              <a:t>)</a:t>
            </a:r>
            <a:r>
              <a:rPr lang="en-US" sz="2800" dirty="0" smtClean="0"/>
              <a:t>—PD-1 inhibitor</a:t>
            </a:r>
          </a:p>
          <a:p>
            <a:pPr lvl="2"/>
            <a:r>
              <a:rPr lang="en-US" sz="2200" dirty="0" smtClean="0">
                <a:sym typeface="Wingdings" pitchFamily="2" charset="2"/>
              </a:rPr>
              <a:t>30% risk reduction of BC recurrence/death (</a:t>
            </a:r>
            <a:r>
              <a:rPr lang="en-US" sz="1800" i="1" dirty="0" smtClean="0">
                <a:sym typeface="Wingdings" pitchFamily="2" charset="2"/>
              </a:rPr>
              <a:t>HZ 0.7, 95% CI 0.57-0.86</a:t>
            </a:r>
            <a:r>
              <a:rPr lang="en-US" sz="2200" dirty="0" smtClean="0">
                <a:sym typeface="Wingdings" pitchFamily="2" charset="2"/>
              </a:rPr>
              <a:t>)</a:t>
            </a:r>
          </a:p>
          <a:p>
            <a:pPr lvl="2"/>
            <a:r>
              <a:rPr lang="en-US" sz="2200" dirty="0" smtClean="0">
                <a:sym typeface="Wingdings" pitchFamily="2" charset="2"/>
              </a:rPr>
              <a:t>IV therapy--every 2-4 weeks x 1 year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147F9C-9068-5E4B-A764-008D41708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2879"/>
            <a:ext cx="8229600" cy="1639887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New FDA Approved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3600" i="1" dirty="0" smtClean="0">
                <a:solidFill>
                  <a:schemeClr val="bg1">
                    <a:lumMod val="50000"/>
                  </a:schemeClr>
                </a:solidFill>
              </a:rPr>
              <a:t>Treatment </a:t>
            </a:r>
            <a:r>
              <a:rPr lang="en-US" sz="3600" i="1" dirty="0">
                <a:solidFill>
                  <a:schemeClr val="bg1">
                    <a:lumMod val="50000"/>
                  </a:schemeClr>
                </a:solidFill>
              </a:rPr>
              <a:t>of </a:t>
            </a:r>
            <a:r>
              <a:rPr lang="en-US" sz="3600" i="1" dirty="0" smtClean="0">
                <a:solidFill>
                  <a:schemeClr val="bg1">
                    <a:lumMod val="50000"/>
                  </a:schemeClr>
                </a:solidFill>
              </a:rPr>
              <a:t>Persistent Invasive Disease After Surgery</a:t>
            </a:r>
            <a:endParaRPr lang="en-US" sz="3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4299" y="1516299"/>
            <a:ext cx="1282501" cy="1426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245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" y="124704"/>
            <a:ext cx="923544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New Frontier: Clinical Trials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28624" y="1308331"/>
            <a:ext cx="8029575" cy="1222559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sz="3200" b="1" i="1" dirty="0" smtClean="0"/>
              <a:t>Critical component when standard of care treatments are not viable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3165" y="2217448"/>
            <a:ext cx="2927272" cy="1827763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525" y="4237757"/>
            <a:ext cx="1908464" cy="1009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8757" y="5528996"/>
            <a:ext cx="2302811" cy="952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7610" y="3285860"/>
            <a:ext cx="59055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b="1" dirty="0" err="1" smtClean="0"/>
              <a:t>SunRISe</a:t>
            </a:r>
            <a:r>
              <a:rPr lang="en-US" sz="2200" b="1" dirty="0" smtClean="0"/>
              <a:t> 1 –</a:t>
            </a:r>
            <a:r>
              <a:rPr lang="en-US" sz="2200" b="1" i="1" dirty="0" smtClean="0"/>
              <a:t>BCG unresponsive high risk CIS +/- </a:t>
            </a:r>
            <a:r>
              <a:rPr lang="en-US" sz="2200" b="1" i="1" dirty="0" err="1" smtClean="0"/>
              <a:t>pTa</a:t>
            </a:r>
            <a:r>
              <a:rPr lang="en-US" sz="2200" b="1" i="1" dirty="0" smtClean="0"/>
              <a:t> disease</a:t>
            </a:r>
          </a:p>
          <a:p>
            <a:pPr marL="800100" lvl="1" indent="-3429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200" dirty="0" smtClean="0"/>
              <a:t>TAR-200 (</a:t>
            </a:r>
            <a:r>
              <a:rPr lang="en-US" sz="2200" dirty="0" err="1" smtClean="0"/>
              <a:t>intravesical</a:t>
            </a:r>
            <a:r>
              <a:rPr lang="en-US" sz="2200" dirty="0" smtClean="0"/>
              <a:t> slow release Gemcitabine) + </a:t>
            </a:r>
            <a:r>
              <a:rPr lang="en-US" sz="2200" dirty="0" err="1" smtClean="0"/>
              <a:t>Cetrelimab</a:t>
            </a:r>
            <a:endParaRPr lang="en-US" sz="22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b="1" dirty="0" smtClean="0"/>
          </a:p>
          <a:p>
            <a:pPr marL="342900" indent="-342900">
              <a:buClr>
                <a:srgbClr val="7030A0"/>
              </a:buClr>
              <a:buFont typeface="Courier New" panose="02070309020205020404" pitchFamily="49" charset="0"/>
              <a:buChar char="o"/>
            </a:pPr>
            <a:r>
              <a:rPr lang="en-US" sz="2200" b="1" dirty="0" err="1" smtClean="0"/>
              <a:t>SunRISe</a:t>
            </a:r>
            <a:r>
              <a:rPr lang="en-US" sz="2200" b="1" dirty="0" smtClean="0"/>
              <a:t> 3 –</a:t>
            </a:r>
            <a:r>
              <a:rPr lang="en-US" sz="2200" b="1" i="1" dirty="0" smtClean="0"/>
              <a:t>BCG naïve high risk disease</a:t>
            </a:r>
          </a:p>
          <a:p>
            <a:pPr marL="800100" lvl="1" indent="-3429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200" dirty="0" smtClean="0"/>
              <a:t>TAR-200/</a:t>
            </a:r>
            <a:r>
              <a:rPr lang="en-US" sz="2200" dirty="0" err="1" smtClean="0"/>
              <a:t>Cetrelimab</a:t>
            </a:r>
            <a:r>
              <a:rPr lang="en-US" sz="2200" dirty="0" smtClean="0"/>
              <a:t> vs. BCG alone</a:t>
            </a:r>
          </a:p>
          <a:p>
            <a:pPr lvl="1">
              <a:buClr>
                <a:srgbClr val="7030A0"/>
              </a:buClr>
            </a:pPr>
            <a:endParaRPr lang="en-US" sz="2200" dirty="0" smtClean="0"/>
          </a:p>
          <a:p>
            <a:pPr marL="342900" indent="-342900">
              <a:buClr>
                <a:srgbClr val="7030A0"/>
              </a:buClr>
              <a:buFont typeface="Courier New" panose="02070309020205020404" pitchFamily="49" charset="0"/>
              <a:buChar char="o"/>
            </a:pPr>
            <a:r>
              <a:rPr lang="en-US" sz="2200" b="1" dirty="0" smtClean="0"/>
              <a:t>Keynote 676 </a:t>
            </a:r>
            <a:r>
              <a:rPr lang="en-US" sz="2200" dirty="0" smtClean="0"/>
              <a:t>–</a:t>
            </a:r>
            <a:r>
              <a:rPr lang="en-US" sz="2200" b="1" i="1" dirty="0" smtClean="0"/>
              <a:t>BCG naïve or persistent disease</a:t>
            </a:r>
          </a:p>
          <a:p>
            <a:pPr marL="800100" lvl="1" indent="-3429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200" dirty="0" smtClean="0"/>
              <a:t>BCG +/- </a:t>
            </a:r>
            <a:r>
              <a:rPr lang="en-US" sz="2200" dirty="0" err="1" smtClean="0"/>
              <a:t>Pembrolizumab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177610" y="2573114"/>
            <a:ext cx="54124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smtClean="0">
                <a:solidFill>
                  <a:schemeClr val="accent4">
                    <a:lumMod val="75000"/>
                  </a:schemeClr>
                </a:solidFill>
              </a:rPr>
              <a:t>Non-Muscle Invasive Bladder Cancer</a:t>
            </a:r>
            <a:endParaRPr lang="en-US" sz="26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Why a Support Group?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2545" y="1417638"/>
            <a:ext cx="8686800" cy="4525963"/>
          </a:xfrm>
        </p:spPr>
        <p:txBody>
          <a:bodyPr/>
          <a:lstStyle/>
          <a:p>
            <a:r>
              <a:rPr lang="en-US" dirty="0" smtClean="0"/>
              <a:t>Brings people with </a:t>
            </a:r>
            <a:r>
              <a:rPr lang="en-US" b="1" dirty="0" smtClean="0"/>
              <a:t>similar experience together</a:t>
            </a:r>
          </a:p>
          <a:p>
            <a:r>
              <a:rPr lang="en-US" dirty="0" smtClean="0"/>
              <a:t>Creates a </a:t>
            </a:r>
            <a:r>
              <a:rPr lang="en-US" b="1" dirty="0" smtClean="0"/>
              <a:t>sense of belonging</a:t>
            </a:r>
          </a:p>
          <a:p>
            <a:pPr lvl="1"/>
            <a:r>
              <a:rPr lang="en-US" dirty="0" smtClean="0"/>
              <a:t>Reduces feelings of isolation</a:t>
            </a:r>
          </a:p>
          <a:p>
            <a:r>
              <a:rPr lang="en-US" dirty="0" smtClean="0"/>
              <a:t>Can </a:t>
            </a:r>
            <a:r>
              <a:rPr lang="en-US" b="1" dirty="0" smtClean="0"/>
              <a:t>empower</a:t>
            </a:r>
            <a:r>
              <a:rPr lang="en-US" dirty="0" smtClean="0"/>
              <a:t> individuals—</a:t>
            </a:r>
            <a:r>
              <a:rPr lang="en-US" i="1" dirty="0" smtClean="0"/>
              <a:t>regain back control</a:t>
            </a:r>
          </a:p>
          <a:p>
            <a:pPr lvl="1"/>
            <a:r>
              <a:rPr lang="en-US" dirty="0" smtClean="0"/>
              <a:t>Improves coping and adjustment</a:t>
            </a:r>
          </a:p>
          <a:p>
            <a:r>
              <a:rPr lang="en-US" b="1" dirty="0" smtClean="0"/>
              <a:t>Enhances understanding </a:t>
            </a:r>
            <a:r>
              <a:rPr lang="en-US" dirty="0" smtClean="0"/>
              <a:t>of what to expect</a:t>
            </a:r>
          </a:p>
          <a:p>
            <a:pPr lvl="1"/>
            <a:r>
              <a:rPr lang="en-US" dirty="0" smtClean="0"/>
              <a:t>Gain practical advice + medical information</a:t>
            </a:r>
          </a:p>
          <a:p>
            <a:pPr marL="0" indent="0">
              <a:buNone/>
            </a:pPr>
            <a:endParaRPr lang="en-US" b="1" dirty="0" smtClean="0"/>
          </a:p>
          <a:p>
            <a:endParaRPr lang="en-US" dirty="0" smtClean="0"/>
          </a:p>
          <a:p>
            <a:endParaRPr lang="en-US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096655" y="5540894"/>
            <a:ext cx="4414982" cy="9848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accent4"/>
                </a:solidFill>
              </a:rPr>
              <a:t>Creates a Community:</a:t>
            </a:r>
          </a:p>
          <a:p>
            <a:pPr algn="ctr"/>
            <a:r>
              <a:rPr lang="en-US" sz="2600" b="1" i="1" dirty="0" smtClean="0"/>
              <a:t>Together we are Stronger</a:t>
            </a:r>
            <a:endParaRPr lang="en-US" sz="2600" b="1" i="1" dirty="0"/>
          </a:p>
        </p:txBody>
      </p:sp>
    </p:spTree>
    <p:extLst>
      <p:ext uri="{BB962C8B-B14F-4D97-AF65-F5344CB8AC3E}">
        <p14:creationId xmlns:p14="http://schemas.microsoft.com/office/powerpoint/2010/main" val="9750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" y="124704"/>
            <a:ext cx="923544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New Frontier: Clinical Trials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28624" y="1308331"/>
            <a:ext cx="8029575" cy="1222559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sz="3200" b="1" i="1" dirty="0" smtClean="0"/>
              <a:t>Critical component when standard of care treatments are not viable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3165" y="2505669"/>
            <a:ext cx="2927272" cy="1827763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2569" y="4742300"/>
            <a:ext cx="1908464" cy="1009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7610" y="3594571"/>
            <a:ext cx="59055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b="1" dirty="0" err="1" smtClean="0"/>
              <a:t>SunRISe</a:t>
            </a:r>
            <a:r>
              <a:rPr lang="en-US" sz="2200" b="1" dirty="0" smtClean="0"/>
              <a:t> </a:t>
            </a:r>
            <a:r>
              <a:rPr lang="en-US" sz="2200" b="1" dirty="0"/>
              <a:t>2</a:t>
            </a:r>
            <a:r>
              <a:rPr lang="en-US" sz="2200" b="1" dirty="0" smtClean="0"/>
              <a:t> –</a:t>
            </a:r>
            <a:r>
              <a:rPr lang="en-US" sz="2200" b="1" i="1" dirty="0" smtClean="0"/>
              <a:t>unfit or unwilling for cystectomy</a:t>
            </a:r>
          </a:p>
          <a:p>
            <a:pPr marL="800100" lvl="1" indent="-3429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200" dirty="0" smtClean="0"/>
              <a:t>TAR-200 + </a:t>
            </a:r>
            <a:r>
              <a:rPr lang="en-US" sz="2200" dirty="0" err="1" smtClean="0"/>
              <a:t>Cetrelimab</a:t>
            </a:r>
            <a:r>
              <a:rPr lang="en-US" sz="2200" dirty="0" smtClean="0"/>
              <a:t> vs. Chemotherapy/Radiation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b="1" dirty="0" smtClean="0"/>
          </a:p>
          <a:p>
            <a:pPr marL="342900" indent="-342900">
              <a:buClr>
                <a:srgbClr val="7030A0"/>
              </a:buClr>
              <a:buFont typeface="Courier New" panose="02070309020205020404" pitchFamily="49" charset="0"/>
              <a:buChar char="o"/>
            </a:pPr>
            <a:r>
              <a:rPr lang="en-US" sz="2200" b="1" dirty="0" err="1" smtClean="0"/>
              <a:t>SunRISe</a:t>
            </a:r>
            <a:r>
              <a:rPr lang="en-US" sz="2200" b="1" dirty="0" smtClean="0"/>
              <a:t> 4 –</a:t>
            </a:r>
            <a:r>
              <a:rPr lang="en-US" sz="2200" b="1" i="1" dirty="0" smtClean="0"/>
              <a:t>ineligible for Cisplatin based chemotherapy</a:t>
            </a:r>
          </a:p>
          <a:p>
            <a:pPr marL="800100" lvl="1" indent="-3429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2200" dirty="0" err="1" smtClean="0"/>
              <a:t>Cetrelimab</a:t>
            </a:r>
            <a:r>
              <a:rPr lang="en-US" sz="2200" dirty="0" smtClean="0"/>
              <a:t> +/- TAR-200 prior to cystectomy</a:t>
            </a:r>
          </a:p>
          <a:p>
            <a:pPr lvl="1">
              <a:buClr>
                <a:srgbClr val="7030A0"/>
              </a:buClr>
            </a:pPr>
            <a:endParaRPr lang="en-US" sz="2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77610" y="2816509"/>
            <a:ext cx="54124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smtClean="0">
                <a:solidFill>
                  <a:schemeClr val="accent4">
                    <a:lumMod val="75000"/>
                  </a:schemeClr>
                </a:solidFill>
              </a:rPr>
              <a:t>Muscle Invasive Bladder Cancer</a:t>
            </a:r>
            <a:endParaRPr lang="en-US" sz="26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6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 txBox="1">
            <a:spLocks/>
          </p:cNvSpPr>
          <p:nvPr/>
        </p:nvSpPr>
        <p:spPr bwMode="auto">
          <a:xfrm>
            <a:off x="685799" y="2388563"/>
            <a:ext cx="77724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b="1" dirty="0" err="1">
                <a:solidFill>
                  <a:srgbClr val="5F6168"/>
                </a:solidFill>
                <a:latin typeface="Helvetica" charset="0"/>
              </a:rPr>
              <a:t>www.coloradouro.com</a:t>
            </a:r>
            <a:endParaRPr lang="en-US" altLang="en-US" b="1" dirty="0">
              <a:solidFill>
                <a:srgbClr val="5F6168"/>
              </a:solidFill>
              <a:latin typeface="Helvetica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9DC654-DD58-2941-8549-6B994EA0C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898" y="727035"/>
            <a:ext cx="5067300" cy="1473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402E37-3E57-0E4C-95E3-19541AF6DA9D}"/>
              </a:ext>
            </a:extLst>
          </p:cNvPr>
          <p:cNvSpPr txBox="1"/>
          <p:nvPr/>
        </p:nvSpPr>
        <p:spPr>
          <a:xfrm>
            <a:off x="1155008" y="3988948"/>
            <a:ext cx="32056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i="1" dirty="0"/>
              <a:t>Thank you!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5AED0C9-5E0D-F14E-8E39-09EC1BFEA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297" y="3429000"/>
            <a:ext cx="3357448" cy="197944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8106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774" y="142875"/>
            <a:ext cx="8936267" cy="671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Bladder Cancer Support Group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</a:rPr>
              <a:t>Colorado Urology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815"/>
            <a:ext cx="8229600" cy="4525963"/>
          </a:xfrm>
        </p:spPr>
        <p:txBody>
          <a:bodyPr/>
          <a:lstStyle/>
          <a:p>
            <a:r>
              <a:rPr lang="en-US" dirty="0" smtClean="0"/>
              <a:t>Semi-annual to quarterly meetings</a:t>
            </a:r>
          </a:p>
          <a:p>
            <a:r>
              <a:rPr lang="en-US" i="1" dirty="0" smtClean="0"/>
              <a:t>Share your email</a:t>
            </a:r>
          </a:p>
          <a:p>
            <a:pPr lvl="1"/>
            <a:r>
              <a:rPr lang="en-US" dirty="0" smtClean="0"/>
              <a:t>Continue the community support throughout the year!</a:t>
            </a:r>
          </a:p>
          <a:p>
            <a:r>
              <a:rPr lang="en-US" i="1" dirty="0" smtClean="0"/>
              <a:t>Meeting topics</a:t>
            </a:r>
          </a:p>
          <a:p>
            <a:pPr lvl="1"/>
            <a:r>
              <a:rPr lang="en-US" dirty="0" smtClean="0"/>
              <a:t>What do you want to learn about?</a:t>
            </a:r>
          </a:p>
          <a:p>
            <a:pPr lvl="2"/>
            <a:r>
              <a:rPr lang="en-US" dirty="0" smtClean="0"/>
              <a:t>Upcoming clinical trials and therapeutics</a:t>
            </a:r>
          </a:p>
          <a:p>
            <a:pPr lvl="2"/>
            <a:r>
              <a:rPr lang="en-US" dirty="0" smtClean="0"/>
              <a:t>Ostomy tips/tricks</a:t>
            </a:r>
          </a:p>
          <a:p>
            <a:pPr lvl="2"/>
            <a:r>
              <a:rPr lang="en-US" dirty="0" smtClean="0"/>
              <a:t>Pelvic floor physical therapy</a:t>
            </a:r>
          </a:p>
          <a:p>
            <a:pPr lvl="2"/>
            <a:r>
              <a:rPr lang="en-US" dirty="0" smtClean="0"/>
              <a:t>Ways to mitigate side effects of </a:t>
            </a:r>
            <a:r>
              <a:rPr lang="en-US" dirty="0" err="1" smtClean="0"/>
              <a:t>intravesical</a:t>
            </a:r>
            <a:r>
              <a:rPr lang="en-US" dirty="0" smtClean="0"/>
              <a:t> therapy</a:t>
            </a:r>
          </a:p>
          <a:p>
            <a:pPr lvl="2"/>
            <a:r>
              <a:rPr lang="en-US" dirty="0" smtClean="0"/>
              <a:t>Novel treatments for metastatic bladder cancer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4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90" y="1136072"/>
            <a:ext cx="7645750" cy="4054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767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Outline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9562" y="1742257"/>
            <a:ext cx="8524876" cy="512368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Current bladder </a:t>
            </a:r>
            <a:r>
              <a:rPr lang="en-US" dirty="0"/>
              <a:t>cancer statistics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i="1" dirty="0" smtClean="0"/>
              <a:t>The numbers and </a:t>
            </a:r>
            <a:r>
              <a:rPr lang="en-US" i="1" dirty="0"/>
              <a:t>w</a:t>
            </a:r>
            <a:r>
              <a:rPr lang="en-US" i="1" dirty="0" smtClean="0"/>
              <a:t>ho </a:t>
            </a:r>
            <a:r>
              <a:rPr lang="en-US" i="1" dirty="0"/>
              <a:t>is at </a:t>
            </a:r>
            <a:r>
              <a:rPr lang="en-US" i="1" dirty="0" smtClean="0"/>
              <a:t>risk</a:t>
            </a:r>
          </a:p>
          <a:p>
            <a:pPr marL="400050" lvl="1" indent="0">
              <a:buNone/>
            </a:pPr>
            <a:endParaRPr lang="en-US" sz="2000" i="1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New FDA approved therapeutics &amp; diagnostics</a:t>
            </a:r>
            <a:endParaRPr lang="en-US" dirty="0"/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i="1" dirty="0" smtClean="0"/>
              <a:t>Non-muscle invasive + Muscle invasive disease</a:t>
            </a:r>
          </a:p>
          <a:p>
            <a:pPr marL="0" indent="0">
              <a:buNone/>
            </a:pPr>
            <a:endParaRPr lang="en-US" sz="2000" i="1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New frontier—clinical trials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i="1" dirty="0"/>
              <a:t>Non-muscle invasive + Muscle invasive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Bladder Cancer Statistics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59681"/>
            <a:ext cx="7478110" cy="4525963"/>
          </a:xfrm>
        </p:spPr>
        <p:txBody>
          <a:bodyPr/>
          <a:lstStyle/>
          <a:p>
            <a:pPr marL="457200" lvl="1" indent="0" eaLnBrk="1" hangingPunct="1">
              <a:buClr>
                <a:srgbClr val="FFB500"/>
              </a:buClr>
              <a:buNone/>
            </a:pPr>
            <a:r>
              <a:rPr lang="en-US" altLang="ja-JP" sz="3200" i="1" dirty="0">
                <a:solidFill>
                  <a:srgbClr val="0D0D0D"/>
                </a:solidFill>
              </a:rPr>
              <a:t>In </a:t>
            </a:r>
            <a:r>
              <a:rPr lang="en-US" altLang="ja-JP" sz="3200" i="1" dirty="0" smtClean="0">
                <a:solidFill>
                  <a:srgbClr val="0D0D0D"/>
                </a:solidFill>
              </a:rPr>
              <a:t>2023…</a:t>
            </a:r>
            <a:endParaRPr lang="en-US" altLang="ja-JP" sz="3200" i="1" dirty="0">
              <a:solidFill>
                <a:srgbClr val="0D0D0D"/>
              </a:solidFill>
            </a:endParaRPr>
          </a:p>
          <a:p>
            <a:pPr marL="457200" lvl="1" indent="0" eaLnBrk="1" hangingPunct="1">
              <a:buClr>
                <a:srgbClr val="FFB500"/>
              </a:buClr>
              <a:buNone/>
            </a:pPr>
            <a:endParaRPr lang="en-US" altLang="ja-JP" sz="1600" dirty="0">
              <a:solidFill>
                <a:srgbClr val="0D0D0D"/>
              </a:solidFill>
            </a:endParaRPr>
          </a:p>
          <a:p>
            <a:pPr marL="457200" lvl="1" indent="0" algn="ctr" eaLnBrk="1" hangingPunct="1">
              <a:buClr>
                <a:srgbClr val="FFB500"/>
              </a:buClr>
              <a:buNone/>
            </a:pPr>
            <a:r>
              <a:rPr lang="en-US" altLang="ja-JP" sz="3200" dirty="0">
                <a:solidFill>
                  <a:srgbClr val="0D0D0D"/>
                </a:solidFill>
              </a:rPr>
              <a:t>Over </a:t>
            </a:r>
            <a:r>
              <a:rPr lang="en-US" altLang="ja-JP" sz="3200" b="1" dirty="0" smtClean="0">
                <a:solidFill>
                  <a:srgbClr val="0D0D0D"/>
                </a:solidFill>
              </a:rPr>
              <a:t>82,200</a:t>
            </a:r>
            <a:r>
              <a:rPr lang="en-US" altLang="ja-JP" sz="3200" dirty="0" smtClean="0">
                <a:solidFill>
                  <a:srgbClr val="0D0D0D"/>
                </a:solidFill>
              </a:rPr>
              <a:t> </a:t>
            </a:r>
            <a:r>
              <a:rPr lang="en-US" altLang="ja-JP" sz="3200" dirty="0">
                <a:solidFill>
                  <a:srgbClr val="0D0D0D"/>
                </a:solidFill>
              </a:rPr>
              <a:t>people in the U.S. were diagnosed with </a:t>
            </a:r>
            <a:r>
              <a:rPr lang="en-US" altLang="ja-JP" sz="3200" b="1" dirty="0">
                <a:solidFill>
                  <a:srgbClr val="0D0D0D"/>
                </a:solidFill>
              </a:rPr>
              <a:t>bladder cancer</a:t>
            </a:r>
          </a:p>
          <a:p>
            <a:pPr marL="457200" lvl="1" indent="0" algn="ctr" eaLnBrk="1" hangingPunct="1">
              <a:buClr>
                <a:srgbClr val="FFB500"/>
              </a:buClr>
              <a:buNone/>
            </a:pPr>
            <a:endParaRPr lang="en-US" altLang="ja-JP" sz="3200" b="1" dirty="0">
              <a:solidFill>
                <a:srgbClr val="0D0D0D"/>
              </a:solidFill>
            </a:endParaRPr>
          </a:p>
          <a:p>
            <a:pPr marL="457200" lvl="1" indent="0" algn="ctr" eaLnBrk="1" hangingPunct="1">
              <a:buClr>
                <a:srgbClr val="FFB500"/>
              </a:buClr>
              <a:buNone/>
            </a:pPr>
            <a:r>
              <a:rPr lang="en-US" altLang="ja-JP" sz="3200" b="1" dirty="0">
                <a:solidFill>
                  <a:srgbClr val="0D0D0D"/>
                </a:solidFill>
              </a:rPr>
              <a:t>~</a:t>
            </a:r>
            <a:r>
              <a:rPr lang="en-US" altLang="ja-JP" sz="3200" b="1" dirty="0" smtClean="0">
                <a:solidFill>
                  <a:srgbClr val="0D0D0D"/>
                </a:solidFill>
              </a:rPr>
              <a:t>225 </a:t>
            </a:r>
            <a:r>
              <a:rPr lang="en-US" altLang="ja-JP" sz="3200" b="1" dirty="0">
                <a:solidFill>
                  <a:srgbClr val="0D0D0D"/>
                </a:solidFill>
              </a:rPr>
              <a:t>people per day </a:t>
            </a:r>
            <a:r>
              <a:rPr lang="en-US" altLang="ja-JP" sz="3200" dirty="0">
                <a:solidFill>
                  <a:srgbClr val="0D0D0D"/>
                </a:solidFill>
              </a:rPr>
              <a:t>heard the words </a:t>
            </a:r>
            <a:r>
              <a:rPr lang="en-US" altLang="ja-JP" sz="3200" b="1" dirty="0">
                <a:solidFill>
                  <a:srgbClr val="0D0D0D"/>
                </a:solidFill>
              </a:rPr>
              <a:t>“</a:t>
            </a:r>
            <a:r>
              <a:rPr lang="en-US" altLang="ja-JP" sz="3200" dirty="0">
                <a:solidFill>
                  <a:srgbClr val="0D0D0D"/>
                </a:solidFill>
              </a:rPr>
              <a:t>You have </a:t>
            </a:r>
            <a:r>
              <a:rPr lang="en-US" altLang="ja-JP" sz="3200" b="1" dirty="0">
                <a:solidFill>
                  <a:srgbClr val="0D0D0D"/>
                </a:solidFill>
              </a:rPr>
              <a:t>bladder cancer”</a:t>
            </a:r>
          </a:p>
          <a:p>
            <a:pPr marL="457200" lvl="1" indent="0" algn="ctr" eaLnBrk="1" hangingPunct="1">
              <a:buClr>
                <a:srgbClr val="FFB500"/>
              </a:buClr>
              <a:buNone/>
            </a:pPr>
            <a:endParaRPr lang="en-US" altLang="ja-JP" sz="3200" b="1" dirty="0">
              <a:solidFill>
                <a:srgbClr val="0D0D0D"/>
              </a:solidFill>
              <a:latin typeface="Helvetica" pitchFamily="2" charset="0"/>
            </a:endParaRPr>
          </a:p>
          <a:p>
            <a:endParaRPr lang="en-US" dirty="0"/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248B7B34-97CD-304A-8293-CED228FF9DE9}"/>
              </a:ext>
            </a:extLst>
          </p:cNvPr>
          <p:cNvSpPr/>
          <p:nvPr/>
        </p:nvSpPr>
        <p:spPr>
          <a:xfrm>
            <a:off x="4164723" y="3430996"/>
            <a:ext cx="325821" cy="504497"/>
          </a:xfrm>
          <a:prstGeom prst="downArrow">
            <a:avLst/>
          </a:prstGeom>
          <a:solidFill>
            <a:srgbClr val="FFBC0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DBE49-854D-9746-A0E7-34B72D2ADB36}"/>
              </a:ext>
            </a:extLst>
          </p:cNvPr>
          <p:cNvSpPr txBox="1"/>
          <p:nvPr/>
        </p:nvSpPr>
        <p:spPr>
          <a:xfrm>
            <a:off x="880240" y="5790244"/>
            <a:ext cx="7220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16,700 </a:t>
            </a:r>
            <a:r>
              <a:rPr lang="en-US" sz="2800" b="1" dirty="0"/>
              <a:t>deaths </a:t>
            </a:r>
            <a:r>
              <a:rPr lang="en-US" sz="2800" dirty="0"/>
              <a:t>attributed to bladder cancer</a:t>
            </a:r>
          </a:p>
        </p:txBody>
      </p:sp>
      <p:sp>
        <p:nvSpPr>
          <p:cNvPr id="8" name="Explosion 1 7">
            <a:extLst>
              <a:ext uri="{FF2B5EF4-FFF2-40B4-BE49-F238E27FC236}">
                <a16:creationId xmlns:a16="http://schemas.microsoft.com/office/drawing/2014/main" id="{21F8D90C-81CF-7843-9055-2CE4DF765C9D}"/>
              </a:ext>
            </a:extLst>
          </p:cNvPr>
          <p:cNvSpPr/>
          <p:nvPr/>
        </p:nvSpPr>
        <p:spPr>
          <a:xfrm>
            <a:off x="6148312" y="-57855"/>
            <a:ext cx="3143470" cy="2694760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Over </a:t>
            </a:r>
            <a:r>
              <a:rPr lang="en-US" b="1" dirty="0" smtClean="0">
                <a:solidFill>
                  <a:sysClr val="windowText" lastClr="000000"/>
                </a:solidFill>
              </a:rPr>
              <a:t>600,000 cases diagnosed worldwide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61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Bladder Cancer Statistics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692" y="1247866"/>
            <a:ext cx="8661108" cy="4525963"/>
          </a:xfrm>
        </p:spPr>
        <p:txBody>
          <a:bodyPr/>
          <a:lstStyle/>
          <a:p>
            <a:pPr marL="457200" lvl="1" indent="0" eaLnBrk="1" hangingPunct="1">
              <a:buClr>
                <a:srgbClr val="FFB500"/>
              </a:buClr>
              <a:buNone/>
            </a:pPr>
            <a:r>
              <a:rPr lang="en-US" altLang="ja-JP" sz="3200" i="1" dirty="0">
                <a:solidFill>
                  <a:srgbClr val="0D0D0D"/>
                </a:solidFill>
              </a:rPr>
              <a:t>Currently…</a:t>
            </a:r>
          </a:p>
          <a:p>
            <a:pPr marL="457200" lvl="1" indent="0" eaLnBrk="1" hangingPunct="1">
              <a:buClr>
                <a:srgbClr val="FFB500"/>
              </a:buClr>
              <a:buNone/>
            </a:pPr>
            <a:endParaRPr lang="en-US" altLang="ja-JP" sz="1600" dirty="0">
              <a:solidFill>
                <a:srgbClr val="0D0D0D"/>
              </a:solidFill>
            </a:endParaRPr>
          </a:p>
          <a:p>
            <a:pPr marL="457200" lvl="1" indent="0" algn="ctr" eaLnBrk="1" hangingPunct="1">
              <a:buClr>
                <a:srgbClr val="FFB500"/>
              </a:buClr>
              <a:buNone/>
            </a:pPr>
            <a:r>
              <a:rPr lang="en-US" altLang="ja-JP" sz="3200" dirty="0">
                <a:solidFill>
                  <a:srgbClr val="0D0D0D"/>
                </a:solidFill>
              </a:rPr>
              <a:t>Over </a:t>
            </a:r>
            <a:r>
              <a:rPr lang="en-US" altLang="ja-JP" sz="3200" b="1" dirty="0">
                <a:solidFill>
                  <a:srgbClr val="0D0D0D"/>
                </a:solidFill>
              </a:rPr>
              <a:t>700,000</a:t>
            </a:r>
            <a:r>
              <a:rPr lang="en-US" altLang="ja-JP" sz="3200" dirty="0">
                <a:solidFill>
                  <a:srgbClr val="0D0D0D"/>
                </a:solidFill>
              </a:rPr>
              <a:t> people in the U.S. are living with </a:t>
            </a:r>
            <a:r>
              <a:rPr lang="en-US" altLang="ja-JP" sz="3200" b="1" dirty="0">
                <a:solidFill>
                  <a:srgbClr val="0D0D0D"/>
                </a:solidFill>
              </a:rPr>
              <a:t>bladder cancer</a:t>
            </a:r>
          </a:p>
          <a:p>
            <a:pPr marL="457200" lvl="1" indent="0" algn="ctr" eaLnBrk="1" hangingPunct="1">
              <a:buClr>
                <a:srgbClr val="FFB500"/>
              </a:buClr>
              <a:buNone/>
            </a:pPr>
            <a:endParaRPr lang="en-US" altLang="ja-JP" sz="3200" b="1" dirty="0">
              <a:solidFill>
                <a:srgbClr val="0D0D0D"/>
              </a:solidFill>
            </a:endParaRPr>
          </a:p>
          <a:p>
            <a:pPr marL="457200" lvl="1" indent="0" algn="ctr" eaLnBrk="1" hangingPunct="1">
              <a:buClr>
                <a:srgbClr val="FFB500"/>
              </a:buClr>
              <a:buNone/>
            </a:pPr>
            <a:r>
              <a:rPr lang="en-US" altLang="ja-JP" sz="3200" b="1" dirty="0">
                <a:solidFill>
                  <a:srgbClr val="0D0D0D"/>
                </a:solidFill>
              </a:rPr>
              <a:t>More people than the population of Wyoming</a:t>
            </a:r>
          </a:p>
          <a:p>
            <a:pPr marL="457200" lvl="1" indent="0" algn="ctr" eaLnBrk="1" hangingPunct="1">
              <a:buClr>
                <a:srgbClr val="FFB500"/>
              </a:buClr>
              <a:buNone/>
            </a:pPr>
            <a:endParaRPr lang="en-US" altLang="ja-JP" sz="3200" b="1" dirty="0">
              <a:solidFill>
                <a:srgbClr val="0D0D0D"/>
              </a:solidFill>
              <a:latin typeface="Helvetica" pitchFamily="2" charset="0"/>
            </a:endParaRPr>
          </a:p>
          <a:p>
            <a:endParaRPr lang="en-US" dirty="0"/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248B7B34-97CD-304A-8293-CED228FF9DE9}"/>
              </a:ext>
            </a:extLst>
          </p:cNvPr>
          <p:cNvSpPr/>
          <p:nvPr/>
        </p:nvSpPr>
        <p:spPr>
          <a:xfrm>
            <a:off x="4246179" y="3258598"/>
            <a:ext cx="325821" cy="504497"/>
          </a:xfrm>
          <a:prstGeom prst="downArrow">
            <a:avLst/>
          </a:prstGeom>
          <a:solidFill>
            <a:srgbClr val="FFBC0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17B788A3-2390-7744-9649-C44778680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984" y="4463309"/>
            <a:ext cx="3060538" cy="2281492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60664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Bladder Cancer Statistics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692" y="1247866"/>
            <a:ext cx="8661108" cy="4525963"/>
          </a:xfrm>
        </p:spPr>
        <p:txBody>
          <a:bodyPr/>
          <a:lstStyle/>
          <a:p>
            <a:pPr marL="457200" lvl="1" indent="0" eaLnBrk="1" hangingPunct="1">
              <a:buClr>
                <a:srgbClr val="FFB500"/>
              </a:buClr>
              <a:buNone/>
            </a:pPr>
            <a:endParaRPr lang="en-US" altLang="ja-JP" sz="1600" dirty="0">
              <a:solidFill>
                <a:srgbClr val="0D0D0D"/>
              </a:solidFill>
            </a:endParaRPr>
          </a:p>
          <a:p>
            <a:pPr marL="457200" lvl="1" indent="0" eaLnBrk="1" hangingPunct="1">
              <a:buClr>
                <a:srgbClr val="FFB500"/>
              </a:buClr>
              <a:buNone/>
            </a:pPr>
            <a:r>
              <a:rPr lang="en-US" altLang="ja-JP" sz="3200" dirty="0">
                <a:solidFill>
                  <a:srgbClr val="0D0D0D"/>
                </a:solidFill>
              </a:rPr>
              <a:t>In Colorado….</a:t>
            </a:r>
            <a:r>
              <a:rPr lang="en-US" altLang="ja-JP" sz="3200" b="1" dirty="0">
                <a:solidFill>
                  <a:srgbClr val="0D0D0D"/>
                </a:solidFill>
              </a:rPr>
              <a:t>1,220 new cases </a:t>
            </a:r>
            <a:r>
              <a:rPr lang="en-US" altLang="ja-JP" sz="3200" dirty="0">
                <a:solidFill>
                  <a:srgbClr val="0D0D0D"/>
                </a:solidFill>
              </a:rPr>
              <a:t>in </a:t>
            </a:r>
            <a:r>
              <a:rPr lang="en-US" altLang="ja-JP" sz="3200" dirty="0" smtClean="0">
                <a:solidFill>
                  <a:srgbClr val="0D0D0D"/>
                </a:solidFill>
              </a:rPr>
              <a:t>2023</a:t>
            </a:r>
            <a:endParaRPr lang="en-US" altLang="ja-JP" sz="3200" dirty="0">
              <a:solidFill>
                <a:srgbClr val="0D0D0D"/>
              </a:solidFill>
            </a:endParaRPr>
          </a:p>
          <a:p>
            <a:pPr marL="457200" lvl="1" indent="0" algn="ctr" eaLnBrk="1" hangingPunct="1">
              <a:buClr>
                <a:srgbClr val="FFB500"/>
              </a:buClr>
              <a:buNone/>
            </a:pPr>
            <a:endParaRPr lang="en-US" altLang="ja-JP" sz="3200" b="1" dirty="0">
              <a:solidFill>
                <a:srgbClr val="0D0D0D"/>
              </a:solidFill>
            </a:endParaRPr>
          </a:p>
          <a:p>
            <a:pPr marL="457200" lvl="1" indent="0" algn="ctr" eaLnBrk="1" hangingPunct="1">
              <a:buClr>
                <a:srgbClr val="FFB500"/>
              </a:buClr>
              <a:buNone/>
            </a:pPr>
            <a:endParaRPr lang="en-US" altLang="ja-JP" sz="3200" b="1" dirty="0">
              <a:solidFill>
                <a:srgbClr val="0D0D0D"/>
              </a:solidFill>
              <a:latin typeface="Helvetica" pitchFamily="2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319" y="2984076"/>
            <a:ext cx="4869361" cy="300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6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34E84-3E20-CC44-9ED4-FE17DE078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6836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Bladder cancer cases are </a:t>
            </a:r>
            <a:r>
              <a:rPr lang="en-US" sz="3600" b="1" dirty="0"/>
              <a:t>rising…</a:t>
            </a:r>
          </a:p>
          <a:p>
            <a:pPr algn="ctr"/>
            <a:r>
              <a:rPr lang="en-US" sz="3200" dirty="0"/>
              <a:t>Estimated</a:t>
            </a:r>
            <a:r>
              <a:rPr lang="en-US" sz="3200" b="1" dirty="0"/>
              <a:t> increase of </a:t>
            </a:r>
            <a:r>
              <a:rPr lang="en-US" sz="3200" b="1" dirty="0" smtClean="0"/>
              <a:t>%1.35 </a:t>
            </a:r>
            <a:r>
              <a:rPr lang="en-US" sz="3200" dirty="0" smtClean="0"/>
              <a:t>over 2022</a:t>
            </a:r>
            <a:endParaRPr lang="en-US" sz="3200" dirty="0"/>
          </a:p>
          <a:p>
            <a:pPr marL="0" indent="0">
              <a:buNone/>
            </a:pPr>
            <a:r>
              <a:rPr lang="en-US" dirty="0"/>
              <a:t>With the aging U.S. population </a:t>
            </a:r>
            <a:r>
              <a:rPr lang="en-US" dirty="0">
                <a:sym typeface="Wingdings" pitchFamily="2" charset="2"/>
              </a:rPr>
              <a:t> </a:t>
            </a:r>
          </a:p>
          <a:p>
            <a:pPr algn="ctr"/>
            <a:r>
              <a:rPr lang="en-US" dirty="0">
                <a:sym typeface="Wingdings" pitchFamily="2" charset="2"/>
              </a:rPr>
              <a:t>Projected </a:t>
            </a:r>
            <a:r>
              <a:rPr lang="en-US" b="1" dirty="0">
                <a:sym typeface="Wingdings" pitchFamily="2" charset="2"/>
              </a:rPr>
              <a:t>68% increase by 2030</a:t>
            </a:r>
            <a:endParaRPr lang="en-US" sz="32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D7DCE8-96F3-0840-8936-FC4E6A9F2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Why…Bladder Cancer?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15A75A19-83C2-6E4E-8930-88B15D98B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483154"/>
            <a:ext cx="3814377" cy="222162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17130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A77C9-1F12-D145-ADC2-52F09F859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Bladder Cancer =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Most Common Cancer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BE897E-6FCE-7841-A19A-C0BF0C6F6DBB}"/>
              </a:ext>
            </a:extLst>
          </p:cNvPr>
          <p:cNvSpPr txBox="1"/>
          <p:nvPr/>
        </p:nvSpPr>
        <p:spPr>
          <a:xfrm>
            <a:off x="3079530" y="6441591"/>
            <a:ext cx="3079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SEER Cancer Statistics </a:t>
            </a:r>
            <a:r>
              <a:rPr lang="en-US" sz="1600" dirty="0" smtClean="0"/>
              <a:t>2023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31" y="1636888"/>
            <a:ext cx="8161727" cy="474005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947722" y="4349362"/>
            <a:ext cx="3103418" cy="2382981"/>
            <a:chOff x="5865090" y="4332512"/>
            <a:chExt cx="3103418" cy="2382981"/>
          </a:xfrm>
        </p:grpSpPr>
        <p:sp>
          <p:nvSpPr>
            <p:cNvPr id="3" name="Explosion 1 2"/>
            <p:cNvSpPr/>
            <p:nvPr/>
          </p:nvSpPr>
          <p:spPr>
            <a:xfrm>
              <a:off x="5865090" y="4332512"/>
              <a:ext cx="3103418" cy="2382981"/>
            </a:xfrm>
            <a:prstGeom prst="irregularSeal1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550038" y="4961638"/>
              <a:ext cx="17335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4</a:t>
              </a:r>
              <a:r>
                <a:rPr lang="en-US" b="1" baseline="30000" dirty="0" smtClean="0"/>
                <a:t>th</a:t>
              </a:r>
              <a:r>
                <a:rPr lang="en-US" b="1" dirty="0" smtClean="0"/>
                <a:t> most common cancer in men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6415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7" row="5">
    <wetp:webextensionref xmlns:r="http://schemas.openxmlformats.org/officeDocument/2006/relationships" r:id="rId1"/>
  </wetp:taskpane>
  <wetp:taskpane dockstate="right" visibility="0" width="437" row="4">
    <wetp:webextensionref xmlns:r="http://schemas.openxmlformats.org/officeDocument/2006/relationships" r:id="rId2"/>
  </wetp:taskpane>
  <wetp:taskpane dockstate="right" visibility="0" width="437" row="5">
    <wetp:webextensionref xmlns:r="http://schemas.openxmlformats.org/officeDocument/2006/relationships" r:id="rId3"/>
  </wetp:taskpane>
</wetp:taskpanes>
</file>

<file path=ppt/webextensions/webextension1.xml><?xml version="1.0" encoding="utf-8"?>
<we:webextension xmlns:we="http://schemas.microsoft.com/office/webextensions/webextension/2010/11" id="{775715CA-7867-47E8-AD69-9F49879FEBD0}">
  <we:reference id="wa104038830" version="1.0.0.3" store="en-US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316F4A81-9C13-4942-8607-1C03EED6A38F}">
  <we:reference id="wa104381063" version="1.0.0.1" store="en-U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9C8F88D4-AA4E-4E67-8964-E4EE5C28CA35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{458FDBF1-0DF8-EA47-98F5-2AA0DA2EFF40}tf16401369</Template>
  <TotalTime>67622</TotalTime>
  <Words>1036</Words>
  <Application>Microsoft Office PowerPoint</Application>
  <PresentationFormat>On-screen Show (4:3)</PresentationFormat>
  <Paragraphs>195</Paragraphs>
  <Slides>33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ＭＳ Ｐゴシック</vt:lpstr>
      <vt:lpstr>ＭＳ Ｐゴシック</vt:lpstr>
      <vt:lpstr>Arial</vt:lpstr>
      <vt:lpstr>Calibri</vt:lpstr>
      <vt:lpstr>Courier New</vt:lpstr>
      <vt:lpstr>Helvetica</vt:lpstr>
      <vt:lpstr>Wingdings</vt:lpstr>
      <vt:lpstr>Office Theme</vt:lpstr>
      <vt:lpstr>1_Office Theme</vt:lpstr>
      <vt:lpstr>PowerPoint Presentation</vt:lpstr>
      <vt:lpstr>PowerPoint Presentation</vt:lpstr>
      <vt:lpstr>Why a Support Group?</vt:lpstr>
      <vt:lpstr>Outline</vt:lpstr>
      <vt:lpstr>Bladder Cancer Statistics</vt:lpstr>
      <vt:lpstr>Bladder Cancer Statistics</vt:lpstr>
      <vt:lpstr>Bladder Cancer Statistics</vt:lpstr>
      <vt:lpstr>Why…Bladder Cancer?</vt:lpstr>
      <vt:lpstr>Bladder Cancer = 6th Most Common Cancer</vt:lpstr>
      <vt:lpstr>Most Common at Ages: 65-74 yrs</vt:lpstr>
      <vt:lpstr>Bladder cancer disproportionately affects older adults</vt:lpstr>
      <vt:lpstr>Gender Predilection</vt:lpstr>
      <vt:lpstr>New Cases of Bladder Cancer by Gender/Race</vt:lpstr>
      <vt:lpstr>Bladder Cancer Risk Factors</vt:lpstr>
      <vt:lpstr>New FDA Approved Therapeutics &amp; Diagnostics</vt:lpstr>
      <vt:lpstr>Stages of Bladder Cancer</vt:lpstr>
      <vt:lpstr>Superficial Bladder Cancer (Non-Muscle Invasive Bladder Cancer)</vt:lpstr>
      <vt:lpstr>Traditional Agents      Treatment of Superficial Bladder Cancer</vt:lpstr>
      <vt:lpstr>New FDA Approved Treatment of BCG Unresponsive NMBIC</vt:lpstr>
      <vt:lpstr>New Technology for Superficial Bladder Cancer</vt:lpstr>
      <vt:lpstr>Advantages of Enhanced Cystoscopy</vt:lpstr>
      <vt:lpstr>Invasive Bladder Cancer</vt:lpstr>
      <vt:lpstr>Treatment of Invasive Bladder Cancer (Muscle Invasive Bladder Cancer)</vt:lpstr>
      <vt:lpstr>Surgical Treatment Invasive Bladder Cancer</vt:lpstr>
      <vt:lpstr>Surgical Treatment Invasive Bladder Cancer</vt:lpstr>
      <vt:lpstr>Surgical Treatment Invasive Bladder Cancer</vt:lpstr>
      <vt:lpstr>Surgical Treatment Invasive Bladder Cancer</vt:lpstr>
      <vt:lpstr>New FDA Approved Treatment of Persistent Invasive Disease After Surgery</vt:lpstr>
      <vt:lpstr>New Frontier: Clinical Trials</vt:lpstr>
      <vt:lpstr>New Frontier: Clinical Trials</vt:lpstr>
      <vt:lpstr>PowerPoint Presentation</vt:lpstr>
      <vt:lpstr>Bladder Cancer Support Group Colorado Urology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Here</dc:title>
  <dc:creator>Suzanne Schechtman</dc:creator>
  <cp:lastModifiedBy>Suzanne Merrill</cp:lastModifiedBy>
  <cp:revision>665</cp:revision>
  <dcterms:created xsi:type="dcterms:W3CDTF">2013-04-03T18:11:36Z</dcterms:created>
  <dcterms:modified xsi:type="dcterms:W3CDTF">2023-11-16T00:39:44Z</dcterms:modified>
</cp:coreProperties>
</file>