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364" r:id="rId3"/>
    <p:sldId id="380" r:id="rId4"/>
    <p:sldId id="305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417" r:id="rId24"/>
    <p:sldId id="418" r:id="rId25"/>
    <p:sldId id="419" r:id="rId26"/>
    <p:sldId id="420" r:id="rId27"/>
    <p:sldId id="394" r:id="rId28"/>
    <p:sldId id="375" r:id="rId29"/>
    <p:sldId id="386" r:id="rId30"/>
    <p:sldId id="374" r:id="rId31"/>
    <p:sldId id="393" r:id="rId32"/>
    <p:sldId id="387" r:id="rId33"/>
    <p:sldId id="398" r:id="rId34"/>
    <p:sldId id="388" r:id="rId35"/>
    <p:sldId id="396" r:id="rId36"/>
    <p:sldId id="395" r:id="rId37"/>
    <p:sldId id="397" r:id="rId38"/>
    <p:sldId id="390" r:id="rId39"/>
    <p:sldId id="327" r:id="rId40"/>
    <p:sldId id="391" r:id="rId41"/>
    <p:sldId id="392" r:id="rId42"/>
    <p:sldId id="379" r:id="rId43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500"/>
    <a:srgbClr val="FFBC01"/>
    <a:srgbClr val="DFE1F9"/>
    <a:srgbClr val="B6C1E6"/>
    <a:srgbClr val="9999FF"/>
    <a:srgbClr val="616868"/>
    <a:srgbClr val="5F6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7A7B6-152C-B9BA-F340-85FB581FDA44}" v="12" dt="2022-01-27T20:42:47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94663"/>
  </p:normalViewPr>
  <p:slideViewPr>
    <p:cSldViewPr snapToGrid="0" snapToObjects="1">
      <p:cViewPr varScale="1">
        <p:scale>
          <a:sx n="83" d="100"/>
          <a:sy n="83" d="100"/>
        </p:scale>
        <p:origin x="2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2F-48D9-A55C-E817553ADEE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2F-48D9-A55C-E817553ADEE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68.3</c:v>
                </c:pt>
                <c:pt idx="1">
                  <c:v>31.7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2F-48D9-A55C-E817553AD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06-4DEE-8B99-650AD853C490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06-4DEE-8B99-650AD853C49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45.2</c:v>
                </c:pt>
                <c:pt idx="1">
                  <c:v>54.8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06-4DEE-8B99-650AD853C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32824D-98BD-4217-96E4-0E8FED831121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6AE28C5-6953-441A-9180-6A148A6AD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355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E8D48C8-5059-4EAC-A8CC-E1F6C57DE438}" type="datetimeFigureOut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012E51B-11FF-408E-B938-105F868E1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921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C3825-71D9-4523-BD40-FE45160D54C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21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Certainly</a:t>
            </a:r>
            <a:r>
              <a:rPr lang="en-US" baseline="0" dirty="0"/>
              <a:t> an important element for a comprehensive bladder cancer program is ensuring our patients have access to clinical trials.  Clinical trials are a critical….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963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Certainly</a:t>
            </a:r>
            <a:r>
              <a:rPr lang="en-US" baseline="0" dirty="0"/>
              <a:t> an important element for a comprehensive bladder cancer program is ensuring our patients have access to clinical trials.  Clinical trials are a critical….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77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EC3825-71D9-4523-BD40-FE45160D54CC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buFontTx/>
              <a:buNone/>
              <a:tabLst>
                <a:tab pos="171450" algn="l"/>
              </a:tabLst>
            </a:pPr>
            <a:r>
              <a:rPr lang="en-US" sz="1800" b="1" dirty="0"/>
              <a:t>ANIMATION:</a:t>
            </a:r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buFontTx/>
              <a:buNone/>
              <a:tabLst>
                <a:tab pos="171450" algn="l"/>
              </a:tabLst>
            </a:pPr>
            <a:endParaRPr lang="en-US" b="1" dirty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buFontTx/>
              <a:buNone/>
              <a:tabLst>
                <a:tab pos="171450" algn="l"/>
              </a:tabLst>
            </a:pPr>
            <a:r>
              <a:rPr lang="en-US" b="1" dirty="0"/>
              <a:t>Click</a:t>
            </a:r>
            <a:r>
              <a:rPr lang="en-US" baseline="0" dirty="0"/>
              <a:t> to build first graphic:</a:t>
            </a:r>
            <a:endParaRPr lang="en-US" dirty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buFontTx/>
              <a:buChar char="•"/>
              <a:tabLst>
                <a:tab pos="171450" algn="l"/>
              </a:tabLst>
            </a:pPr>
            <a:r>
              <a:rPr lang="en-US" dirty="0"/>
              <a:t> Worldwide, 55 million men suffer from incontinence.</a:t>
            </a:r>
            <a:r>
              <a:rPr lang="en-US" sz="1100" baseline="30000" dirty="0"/>
              <a:t>29</a:t>
            </a:r>
            <a:endParaRPr lang="en-US" dirty="0"/>
          </a:p>
          <a:p>
            <a:pPr eaLnBrk="1" hangingPunct="1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buFontTx/>
              <a:buChar char="•"/>
              <a:tabLst>
                <a:tab pos="171450" algn="l"/>
              </a:tabLst>
            </a:pPr>
            <a:r>
              <a:rPr lang="en-US" dirty="0"/>
              <a:t> 5 million men in the United States suffer from incontinence.</a:t>
            </a:r>
            <a:r>
              <a:rPr lang="en-US" sz="1100" baseline="30000" dirty="0"/>
              <a:t>29</a:t>
            </a:r>
            <a:endParaRPr lang="en-US" dirty="0"/>
          </a:p>
          <a:p>
            <a:pPr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buFontTx/>
              <a:buChar char="•"/>
              <a:tabLst>
                <a:tab pos="171450" algn="l"/>
              </a:tabLst>
            </a:pPr>
            <a:r>
              <a:rPr lang="en-US" dirty="0"/>
              <a:t> Prostate Cancer does not create the problem, the treatments do!</a:t>
            </a:r>
          </a:p>
          <a:p>
            <a:endParaRPr lang="en-US" dirty="0"/>
          </a:p>
          <a:p>
            <a:r>
              <a:rPr lang="en-US" b="1" dirty="0"/>
              <a:t>Click</a:t>
            </a:r>
            <a:r>
              <a:rPr lang="en-US" dirty="0"/>
              <a:t> to build second graphic: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/>
              <a:t> Approximately 186,000 men are diagnosed each year with prostate cancer.</a:t>
            </a:r>
            <a:r>
              <a:rPr lang="en-US" sz="1200" baseline="30000" dirty="0"/>
              <a:t>1</a:t>
            </a:r>
          </a:p>
          <a:p>
            <a:pPr>
              <a:buFont typeface="Arial" pitchFamily="34" charset="0"/>
              <a:buChar char="•"/>
            </a:pPr>
            <a:r>
              <a:rPr lang="en-US" sz="1200" baseline="30000" dirty="0"/>
              <a:t> </a:t>
            </a:r>
            <a:r>
              <a:rPr lang="en-US" sz="1200" dirty="0"/>
              <a:t>Of those, more than 155,000 have a prostatectomy</a:t>
            </a:r>
            <a:r>
              <a:rPr lang="en-US" sz="1200" baseline="30000" dirty="0"/>
              <a:t>2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/>
              <a:t> About 5-65% of these men will have incontinence</a:t>
            </a:r>
            <a:r>
              <a:rPr lang="en-US" sz="1200" baseline="30000" dirty="0"/>
              <a:t>3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/>
              <a:t> In many cases men with incontinence are also likely to have Erectile Dysfunction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5CC9E-96CB-264F-A978-B0E68F2FE5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64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EC3825-71D9-4523-BD40-FE45160D54CC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0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889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94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091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Certainly</a:t>
            </a:r>
            <a:r>
              <a:rPr lang="en-US" baseline="0" dirty="0"/>
              <a:t> an important element for a comprehensive bladder cancer program is ensuring our patients have access to clinical trials.  Clinical trials are a critical….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337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Certainly</a:t>
            </a:r>
            <a:r>
              <a:rPr lang="en-US" baseline="0" dirty="0"/>
              <a:t> an important element for a comprehensive bladder cancer program is ensuring our patients have access to clinical trials.  Clinical trials are a critical….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E51B-11FF-408E-B938-105F868E1FC1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65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7CFC-B5E0-40C2-90FF-BE8311E1B733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42EE3-C0D7-495C-B633-B3661674AD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131A-EED5-4679-AA02-57AC7CCC746A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A0BCC-C84D-4FE7-8ABA-4B9482D764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4D5B2-A691-49DF-8B14-35FE3BCD9885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9D6CE-D7E2-46A0-9735-1845120AAF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7CFC-B5E0-40C2-90FF-BE8311E1B733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42EE3-C0D7-495C-B633-B3661674AD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99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643F1-C52B-4A0B-890C-BCF3C0FA442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ED938-36E3-4EF7-96A0-99AB7D4B3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635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49D8-AFC3-4C76-9142-4251E76A884C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25F1B-85F9-4D58-B3C3-6BCB4005F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854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D55D-472E-42D6-8F44-3B14D246D645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546EF-B8FF-4E1A-BC77-439CEF33A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324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64CA1-82EE-4090-9093-423BB81CF72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FB64E-69BE-4FA4-9D4E-E8F31AE17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09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3EE3-016D-4E20-867F-A823239FAFD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5926C-82D1-4824-AFB1-4C630349A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441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1C98-E8A3-4AE1-9CDE-BE2D52ECEA2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9A09E-0151-4C4F-93A5-9D6C075E52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664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81B1-A1BC-488F-BF32-81F2886DF4A0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BD3FB-1881-46C5-94AB-D0D0F43CB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33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643F1-C52B-4A0B-890C-BCF3C0FA442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ED938-36E3-4EF7-96A0-99AB7D4B3D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CD7FF-8869-49E3-8F15-ECC1E6CE5260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32DA2-CEC4-4B98-B566-43835CBC3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70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131A-EED5-4679-AA02-57AC7CCC746A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A0BCC-C84D-4FE7-8ABA-4B9482D764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0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4D5B2-A691-49DF-8B14-35FE3BCD9885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9D6CE-D7E2-46A0-9735-1845120AA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64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49D8-AFC3-4C76-9142-4251E76A884C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25F1B-85F9-4D58-B3C3-6BCB4005F5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D55D-472E-42D6-8F44-3B14D246D645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546EF-B8FF-4E1A-BC77-439CEF33A4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64CA1-82EE-4090-9093-423BB81CF72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FB64E-69BE-4FA4-9D4E-E8F31AE17E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3EE3-016D-4E20-867F-A823239FAFD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5926C-82D1-4824-AFB1-4C630349A5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1C98-E8A3-4AE1-9CDE-BE2D52ECEA2E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9A09E-0151-4C4F-93A5-9D6C075E52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81B1-A1BC-488F-BF32-81F2886DF4A0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BD3FB-1881-46C5-94AB-D0D0F43CBF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CD7FF-8869-49E3-8F15-ECC1E6CE5260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32DA2-CEC4-4B98-B566-43835CBC36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FFF40A-CCCA-4D6C-800C-7AE5FFEC2B6D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422A444-CD36-479F-B7B1-FA1F6DBCF3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FFF40A-CCCA-4D6C-800C-7AE5FFEC2B6D}" type="datetime1">
              <a:rPr lang="en-US"/>
              <a:pPr>
                <a:defRPr/>
              </a:pPr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422A444-CD36-479F-B7B1-FA1F6DBCF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01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anwalk.org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type="subTitle" idx="1"/>
          </p:nvPr>
        </p:nvSpPr>
        <p:spPr>
          <a:xfrm>
            <a:off x="1371599" y="4961991"/>
            <a:ext cx="6400800" cy="875392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Suzanne B. Merrill, M.D., F.A.C.S.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Urologic Oncologist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6F960C3-86C0-7D49-84DD-BB826392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7" y="139754"/>
            <a:ext cx="1283482" cy="16532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EC2A64-C45B-6C4C-9E1E-71668C1E8BB6}"/>
              </a:ext>
            </a:extLst>
          </p:cNvPr>
          <p:cNvSpPr txBox="1">
            <a:spLocks/>
          </p:cNvSpPr>
          <p:nvPr/>
        </p:nvSpPr>
        <p:spPr bwMode="auto">
          <a:xfrm>
            <a:off x="378372" y="451851"/>
            <a:ext cx="8387255" cy="354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Bladder Cancer Support Group</a:t>
            </a:r>
          </a:p>
          <a:p>
            <a:r>
              <a:rPr lang="en-US" sz="4000" b="1" i="1" dirty="0">
                <a:solidFill>
                  <a:srgbClr val="7030A0"/>
                </a:solidFill>
              </a:rPr>
              <a:t>2</a:t>
            </a:r>
            <a:r>
              <a:rPr lang="en-US" sz="4000" b="1" i="1" baseline="30000" dirty="0">
                <a:solidFill>
                  <a:srgbClr val="7030A0"/>
                </a:solidFill>
              </a:rPr>
              <a:t>nd</a:t>
            </a:r>
            <a:r>
              <a:rPr lang="en-US" sz="4000" b="1" i="1" dirty="0">
                <a:solidFill>
                  <a:srgbClr val="7030A0"/>
                </a:solidFill>
              </a:rPr>
              <a:t> Semi-Annual Meeting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9671" y="3334325"/>
            <a:ext cx="51446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/>
              <a:t>Guest Speaker</a:t>
            </a:r>
            <a:r>
              <a:rPr lang="en-US" sz="2600" b="1" dirty="0"/>
              <a:t>: Dr. Jason Greenfield</a:t>
            </a:r>
          </a:p>
          <a:p>
            <a:pPr algn="ctr"/>
            <a:r>
              <a:rPr lang="en-US" sz="2400" b="1" i="1" dirty="0"/>
              <a:t>Men’s Sexual Health Specialist</a:t>
            </a:r>
          </a:p>
        </p:txBody>
      </p:sp>
    </p:spTree>
    <p:extLst>
      <p:ext uri="{BB962C8B-B14F-4D97-AF65-F5344CB8AC3E}">
        <p14:creationId xmlns:p14="http://schemas.microsoft.com/office/powerpoint/2010/main" val="2049975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419766"/>
            <a:ext cx="8429625" cy="540653"/>
          </a:xfrm>
        </p:spPr>
        <p:txBody>
          <a:bodyPr/>
          <a:lstStyle/>
          <a:p>
            <a:r>
              <a:rPr lang="en-US" i="1" dirty="0"/>
              <a:t>Diabetes and Hypertension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3573867"/>
            <a:ext cx="4135582" cy="211252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SzPct val="85000"/>
              <a:buNone/>
              <a:defRPr/>
            </a:pPr>
            <a:r>
              <a:rPr lang="en-US" sz="1800" b="1" kern="0" dirty="0"/>
              <a:t>Factors impacting ED in patients with diabetes</a:t>
            </a:r>
            <a:endParaRPr lang="en-US" sz="1200" kern="0" baseline="50000" dirty="0"/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Increased age</a:t>
            </a:r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Increased duration of diabetes</a:t>
            </a:r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Poor glycemic control (HbA1C)</a:t>
            </a:r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Complications of diabetes (e.g., neuropathy or vascular disease)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88" y="1101924"/>
            <a:ext cx="8429625" cy="5048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b="1" dirty="0">
                <a:solidFill>
                  <a:srgbClr val="6F6F6F"/>
                </a:solidFill>
              </a:rPr>
              <a:t>RISK FACTORS FOR ED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40203" y="3573867"/>
            <a:ext cx="4135582" cy="16736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85000"/>
              <a:buNone/>
              <a:defRPr/>
            </a:pPr>
            <a:r>
              <a:rPr lang="en-US" sz="1800" b="1" kern="0" dirty="0"/>
              <a:t>Hypertension</a:t>
            </a:r>
            <a:endParaRPr lang="en-US" sz="1200" kern="0" baseline="50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350" kern="0" dirty="0"/>
              <a:t>104 hypertensive patients (aged 34-75 years)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231" y="2085636"/>
            <a:ext cx="4492769" cy="1383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" y="2085636"/>
            <a:ext cx="4559662" cy="138379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740203" y="5066323"/>
            <a:ext cx="4135582" cy="5534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350" kern="0" dirty="0"/>
              <a:t>In this study, ED prevalence correlated to underlying vascular disease</a:t>
            </a:r>
            <a:endParaRPr lang="en-US" sz="1350" kern="0" baseline="30000" dirty="0"/>
          </a:p>
        </p:txBody>
      </p:sp>
      <p:graphicFrame>
        <p:nvGraphicFramePr>
          <p:cNvPr id="12" name="Chart 11"/>
          <p:cNvGraphicFramePr/>
          <p:nvPr/>
        </p:nvGraphicFramePr>
        <p:xfrm>
          <a:off x="4668115" y="4217272"/>
          <a:ext cx="924791" cy="84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6853455" y="4217272"/>
          <a:ext cx="924791" cy="84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5564980" y="4365084"/>
            <a:ext cx="1153391" cy="5534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350" kern="0" dirty="0"/>
              <a:t>68.3% reported ED</a:t>
            </a:r>
            <a:endParaRPr lang="en-US" sz="1350" kern="0" baseline="30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747074" y="4365084"/>
            <a:ext cx="1440439" cy="5534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350" kern="0" dirty="0"/>
              <a:t>45.2% reported severe ED</a:t>
            </a:r>
            <a:endParaRPr lang="en-US" sz="1350" kern="0" baseline="300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284427" y="4506190"/>
            <a:ext cx="280554" cy="0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497692" y="4506190"/>
            <a:ext cx="280554" cy="0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440547"/>
            <a:ext cx="8429625" cy="540653"/>
          </a:xfrm>
        </p:spPr>
        <p:txBody>
          <a:bodyPr/>
          <a:lstStyle/>
          <a:p>
            <a:r>
              <a:rPr lang="en-US" i="1" dirty="0"/>
              <a:t>Chronic Disease</a:t>
            </a:r>
            <a:endParaRPr lang="en-US" sz="1200" baseline="10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88" y="1101924"/>
            <a:ext cx="8429625" cy="5048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RISK FACTORS FOR ED</a:t>
            </a:r>
          </a:p>
        </p:txBody>
      </p:sp>
      <p:graphicFrame>
        <p:nvGraphicFramePr>
          <p:cNvPr id="9" name="Group 110"/>
          <p:cNvGraphicFramePr>
            <a:graphicFrameLocks noGrp="1"/>
          </p:cNvGraphicFramePr>
          <p:nvPr>
            <p:ph idx="1"/>
          </p:nvPr>
        </p:nvGraphicFramePr>
        <p:xfrm>
          <a:off x="457200" y="2254447"/>
          <a:ext cx="4114800" cy="2971805"/>
        </p:xfrm>
        <a:graphic>
          <a:graphicData uri="http://schemas.openxmlformats.org/drawingml/2006/table">
            <a:tbl>
              <a:tblPr/>
              <a:tblGrid>
                <a:gridCol w="2367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Chronic Disease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loplast" charset="0"/>
                        <a:ea typeface="Coloplast" charset="0"/>
                        <a:cs typeface="Coloplast" charset="0"/>
                        <a:sym typeface="Symbol" pitchFamily="18" charset="2"/>
                      </a:endParaRP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Increased ED Risks</a:t>
                      </a:r>
                      <a:endParaRPr kumimoji="0" 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loplast" charset="0"/>
                        <a:ea typeface="Coloplast" charset="0"/>
                        <a:cs typeface="Coloplast" charset="0"/>
                      </a:endParaRP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Diabetes</a:t>
                      </a:r>
                      <a:endParaRPr kumimoji="0" 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loplast" charset="0"/>
                        <a:ea typeface="Coloplast" charset="0"/>
                        <a:cs typeface="Coloplast" charset="0"/>
                      </a:endParaRP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4.1</a:t>
                      </a: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Prostate disease</a:t>
                      </a:r>
                      <a:endParaRPr kumimoji="0" 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loplast" charset="0"/>
                        <a:ea typeface="Coloplast" charset="0"/>
                        <a:cs typeface="Coloplast" charset="0"/>
                      </a:endParaRP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2.9</a:t>
                      </a: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Peripheral vascular disease</a:t>
                      </a: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2.6</a:t>
                      </a: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Cardiac problems</a:t>
                      </a:r>
                      <a:endParaRPr kumimoji="0" 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loplast" charset="0"/>
                        <a:ea typeface="Coloplast" charset="0"/>
                        <a:cs typeface="Coloplast" charset="0"/>
                      </a:endParaRP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1.8</a:t>
                      </a: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Hyperlipidemia</a:t>
                      </a: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1.6</a:t>
                      </a: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Hypertension</a:t>
                      </a:r>
                    </a:p>
                  </a:txBody>
                  <a:tcPr marL="6858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loplast" charset="0"/>
                          <a:ea typeface="Coloplast" charset="0"/>
                          <a:cs typeface="Coloplast" charset="0"/>
                        </a:rPr>
                        <a:t>1.6</a:t>
                      </a:r>
                    </a:p>
                  </a:txBody>
                  <a:tcPr marL="68580" marR="0" marT="0" marB="0" anchor="ctr" horzOverflow="overflow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6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602526"/>
            <a:ext cx="8429625" cy="540653"/>
          </a:xfrm>
        </p:spPr>
        <p:txBody>
          <a:bodyPr/>
          <a:lstStyle/>
          <a:p>
            <a:r>
              <a:rPr lang="en-US" i="1" dirty="0"/>
              <a:t>Prostate/Bladder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967-B7F5-8E4E-81E4-CE736D917B1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88" y="1101924"/>
            <a:ext cx="8429625" cy="5048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b="1" dirty="0">
                <a:solidFill>
                  <a:srgbClr val="6F6F6F"/>
                </a:solidFill>
              </a:rPr>
              <a:t>RISK FACTORS FOR 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57188" y="2226469"/>
            <a:ext cx="5289719" cy="3263504"/>
          </a:xfrm>
        </p:spPr>
        <p:txBody>
          <a:bodyPr/>
          <a:lstStyle/>
          <a:p>
            <a:pPr marL="0" indent="0">
              <a:spcBef>
                <a:spcPts val="0"/>
              </a:spcBef>
              <a:buSzPct val="85000"/>
              <a:buNone/>
              <a:defRPr/>
            </a:pPr>
            <a:r>
              <a:rPr lang="en-US" sz="1800" b="1" kern="0" dirty="0"/>
              <a:t>Prostate and Bladder Cancer itself will not cause ED but treatment options may affect your erections by impacting nerves or blood flow</a:t>
            </a:r>
            <a:endParaRPr lang="en-US" sz="1800" b="1" kern="0" baseline="50000" dirty="0"/>
          </a:p>
          <a:p>
            <a:pPr marL="0" indent="0">
              <a:spcBef>
                <a:spcPts val="0"/>
              </a:spcBef>
              <a:buSzPct val="85000"/>
              <a:buNone/>
              <a:defRPr/>
            </a:pPr>
            <a:endParaRPr lang="en-US" sz="1800" b="1" kern="0" dirty="0"/>
          </a:p>
          <a:p>
            <a:pPr marL="0" indent="0">
              <a:spcBef>
                <a:spcPts val="0"/>
              </a:spcBef>
              <a:buSzPct val="85000"/>
              <a:buNone/>
              <a:defRPr/>
            </a:pPr>
            <a:r>
              <a:rPr lang="en-US" sz="1350" i="1" dirty="0"/>
              <a:t>Prostate Cancer treatment options correlated to ED:</a:t>
            </a:r>
          </a:p>
          <a:p>
            <a:pPr marL="0" indent="0">
              <a:spcBef>
                <a:spcPts val="0"/>
              </a:spcBef>
              <a:buSzPct val="85000"/>
              <a:buNone/>
              <a:defRPr/>
            </a:pPr>
            <a:endParaRPr lang="en-US" sz="1350" dirty="0"/>
          </a:p>
          <a:p>
            <a:pPr marL="0" indent="-221400">
              <a:spcBef>
                <a:spcPts val="0"/>
              </a:spcBef>
              <a:buSzPct val="85000"/>
              <a:buNone/>
              <a:defRPr/>
            </a:pPr>
            <a:r>
              <a:rPr lang="en-US" sz="1650" kern="0" dirty="0"/>
              <a:t>Radical (</a:t>
            </a:r>
            <a:r>
              <a:rPr lang="en-US" sz="1650" kern="0" dirty="0" err="1"/>
              <a:t>cysto</a:t>
            </a:r>
            <a:r>
              <a:rPr lang="en-US" sz="1650" kern="0" dirty="0"/>
              <a:t>)prostatectomy </a:t>
            </a:r>
          </a:p>
          <a:p>
            <a:pPr marL="243000" lvl="1" indent="-121500">
              <a:spcBef>
                <a:spcPts val="0"/>
              </a:spcBef>
              <a:buSzPct val="85000"/>
              <a:buFontTx/>
              <a:buChar char="•"/>
              <a:defRPr/>
            </a:pPr>
            <a:r>
              <a:rPr lang="en-US" sz="1350" kern="0" dirty="0"/>
              <a:t>During the process the nerve bundles may be damaged</a:t>
            </a:r>
          </a:p>
          <a:p>
            <a:pPr marL="0" indent="0">
              <a:spcBef>
                <a:spcPts val="0"/>
              </a:spcBef>
              <a:buSzPct val="85000"/>
              <a:buNone/>
              <a:defRPr/>
            </a:pPr>
            <a:endParaRPr lang="en-US" sz="1650" kern="0" dirty="0"/>
          </a:p>
          <a:p>
            <a:pPr marL="0" indent="0">
              <a:spcBef>
                <a:spcPts val="0"/>
              </a:spcBef>
              <a:buSzPct val="85000"/>
              <a:buNone/>
              <a:defRPr/>
            </a:pPr>
            <a:r>
              <a:rPr lang="en-US" sz="1650" kern="0" dirty="0"/>
              <a:t>Radiation therapy</a:t>
            </a:r>
          </a:p>
          <a:p>
            <a:pPr marL="243000" lvl="1" indent="-121500">
              <a:spcBef>
                <a:spcPts val="0"/>
              </a:spcBef>
              <a:buSzPct val="85000"/>
              <a:buFontTx/>
              <a:buChar char="•"/>
              <a:defRPr/>
            </a:pPr>
            <a:r>
              <a:rPr lang="en-US" sz="1350" kern="0" dirty="0"/>
              <a:t>Over time, the radiation therapy may damage blood vessels to the penis, preventing blood flow</a:t>
            </a:r>
          </a:p>
        </p:txBody>
      </p:sp>
    </p:spTree>
    <p:extLst>
      <p:ext uri="{BB962C8B-B14F-4D97-AF65-F5344CB8AC3E}">
        <p14:creationId xmlns:p14="http://schemas.microsoft.com/office/powerpoint/2010/main" val="5668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440547"/>
            <a:ext cx="8429625" cy="540653"/>
          </a:xfrm>
        </p:spPr>
        <p:txBody>
          <a:bodyPr/>
          <a:lstStyle/>
          <a:p>
            <a:r>
              <a:rPr lang="en-US" i="1" dirty="0"/>
              <a:t>Smoking and Medications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88" y="1101924"/>
            <a:ext cx="8429625" cy="5048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b="1" dirty="0">
                <a:solidFill>
                  <a:srgbClr val="6F6F6F"/>
                </a:solidFill>
              </a:rPr>
              <a:t>RISK FACTORS FOR ED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2016081"/>
            <a:ext cx="4946074" cy="3865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buSzPct val="85000"/>
              <a:defRPr/>
            </a:pPr>
            <a:r>
              <a:rPr lang="en-US" b="1" kern="0" dirty="0">
                <a:latin typeface="Coloplast" charset="0"/>
                <a:ea typeface="Coloplast" charset="0"/>
                <a:cs typeface="Coloplast" charset="0"/>
              </a:rPr>
              <a:t>Smoking</a:t>
            </a:r>
            <a:endParaRPr lang="en-US" sz="1200" kern="0" baseline="50000" dirty="0">
              <a:latin typeface="Coloplast" charset="0"/>
              <a:ea typeface="Coloplast" charset="0"/>
              <a:cs typeface="Coloplast" charset="0"/>
            </a:endParaRPr>
          </a:p>
          <a:p>
            <a:pPr marL="171450" lvl="1" indent="-171450"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kern="0" dirty="0">
                <a:latin typeface="Coloplast" charset="0"/>
                <a:ea typeface="Coloplast" charset="0"/>
                <a:cs typeface="Coloplast" charset="0"/>
              </a:rPr>
              <a:t>Smoking increases risk of moderate-to-complete ED 2-fold</a:t>
            </a:r>
          </a:p>
          <a:p>
            <a:pPr marL="171450" lvl="1" indent="-171450"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kern="0" dirty="0">
                <a:latin typeface="Coloplast" charset="0"/>
                <a:ea typeface="Coloplast" charset="0"/>
                <a:cs typeface="Coloplast" charset="0"/>
              </a:rPr>
              <a:t>Association between smoking and ED is likely due to impairment of endothelium-dependent smooth muscle relaxation</a:t>
            </a:r>
          </a:p>
          <a:p>
            <a:pPr marL="171450" lvl="1" indent="-171450"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kern="0" dirty="0">
                <a:latin typeface="Coloplast" charset="0"/>
                <a:ea typeface="Coloplast" charset="0"/>
                <a:cs typeface="Coloplast" charset="0"/>
              </a:rPr>
              <a:t>Lower prevalence of ED in former smokers compared with current smokers</a:t>
            </a:r>
          </a:p>
          <a:p>
            <a:pPr marL="171450" lvl="1" indent="-171450">
              <a:spcAft>
                <a:spcPts val="450"/>
              </a:spcAft>
              <a:buSzPct val="85000"/>
              <a:buFontTx/>
              <a:buChar char="•"/>
              <a:defRPr/>
            </a:pPr>
            <a:endParaRPr lang="en-US" kern="0" dirty="0">
              <a:latin typeface="Coloplast" charset="0"/>
              <a:ea typeface="Coloplast" charset="0"/>
              <a:cs typeface="Coloplast" charset="0"/>
            </a:endParaRPr>
          </a:p>
          <a:p>
            <a:pPr>
              <a:spcAft>
                <a:spcPts val="450"/>
              </a:spcAft>
            </a:pPr>
            <a:r>
              <a:rPr lang="en-US" b="1" kern="0" dirty="0">
                <a:latin typeface="Coloplast" charset="0"/>
                <a:ea typeface="Coloplast" charset="0"/>
                <a:cs typeface="Coloplast" charset="0"/>
              </a:rPr>
              <a:t>Medications</a:t>
            </a:r>
            <a:endParaRPr lang="en-US" sz="1200" kern="0" baseline="50000" dirty="0">
              <a:latin typeface="Coloplast" charset="0"/>
              <a:ea typeface="Coloplast" charset="0"/>
              <a:cs typeface="Coloplast" charset="0"/>
            </a:endParaRPr>
          </a:p>
          <a:p>
            <a:pPr marL="171450" lvl="1" indent="-171450"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kern="0" dirty="0">
                <a:latin typeface="Coloplast" charset="0"/>
                <a:ea typeface="Coloplast" charset="0"/>
                <a:cs typeface="Coloplast" charset="0"/>
              </a:rPr>
              <a:t>Thiazide diuretics</a:t>
            </a:r>
          </a:p>
          <a:p>
            <a:pPr marL="171450" lvl="1" indent="-171450"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kern="0" dirty="0">
                <a:latin typeface="Coloplast" charset="0"/>
                <a:ea typeface="Coloplast" charset="0"/>
                <a:cs typeface="Coloplast" charset="0"/>
              </a:rPr>
              <a:t>Beta-blockers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16081"/>
            <a:ext cx="3444587" cy="15876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622775"/>
            <a:ext cx="3444587" cy="15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07" y="1131094"/>
            <a:ext cx="8429625" cy="613454"/>
          </a:xfrm>
        </p:spPr>
        <p:txBody>
          <a:bodyPr/>
          <a:lstStyle/>
          <a:p>
            <a:r>
              <a:rPr lang="en-US" dirty="0"/>
              <a:t>How does an erection occur?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967-B7F5-8E4E-81E4-CE736D917B1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1744547"/>
            <a:ext cx="9144000" cy="918135"/>
          </a:xfrm>
          <a:prstGeom prst="rect">
            <a:avLst/>
          </a:prstGeom>
          <a:gradFill>
            <a:gsLst>
              <a:gs pos="71000">
                <a:schemeClr val="accent1"/>
              </a:gs>
              <a:gs pos="9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6406" y="1885265"/>
            <a:ext cx="6507206" cy="6366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2400" i="1" dirty="0">
                <a:solidFill>
                  <a:schemeClr val="bg1"/>
                </a:solidFill>
              </a:rPr>
              <a:t>An erection is an involuntary reaction in response to sexual stimulation and excitement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3277" y="2689015"/>
            <a:ext cx="8595884" cy="8670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Sexual stimulation and excitement cause the brain, nerves, the heart, blood vessels and hormones to work together to produce a rapid increase in the amount of blood flowing to the penis</a:t>
            </a:r>
            <a:endParaRPr lang="en-US" sz="1200" baseline="50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27" y="3380749"/>
            <a:ext cx="2303231" cy="2144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54" y="3380750"/>
            <a:ext cx="241935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07" y="1131094"/>
            <a:ext cx="8429625" cy="613454"/>
          </a:xfrm>
        </p:spPr>
        <p:txBody>
          <a:bodyPr/>
          <a:lstStyle/>
          <a:p>
            <a:r>
              <a:rPr lang="en-US" dirty="0"/>
              <a:t>How does an erection occur?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734383" y="1233988"/>
            <a:ext cx="0" cy="2795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36407" y="1677047"/>
            <a:ext cx="6386512" cy="8670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The blood becomes trapped and held in the two spongy chambers in the shaft of the penis</a:t>
            </a:r>
            <a:endParaRPr lang="en-US" sz="1200" baseline="50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8" y="3038218"/>
            <a:ext cx="3256005" cy="2365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36" y="3038218"/>
            <a:ext cx="2532211" cy="22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07" y="1131094"/>
            <a:ext cx="8429625" cy="613454"/>
          </a:xfrm>
        </p:spPr>
        <p:txBody>
          <a:bodyPr/>
          <a:lstStyle/>
          <a:p>
            <a:r>
              <a:rPr lang="en-US" dirty="0"/>
              <a:t>How does an erection occur?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734383" y="1233988"/>
            <a:ext cx="0" cy="2795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36407" y="1677047"/>
            <a:ext cx="8429625" cy="8670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As the chambers rapidly fill with blood, they expand, and the penis becomes firm and elongated. The result is an erection</a:t>
            </a:r>
            <a:endParaRPr lang="en-US" sz="1200" baseline="50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22" y="3103577"/>
            <a:ext cx="2519225" cy="2164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70" y="3077245"/>
            <a:ext cx="3283423" cy="22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099215"/>
            <a:ext cx="9143999" cy="1113506"/>
          </a:xfrm>
          <a:prstGeom prst="rect">
            <a:avLst/>
          </a:prstGeom>
          <a:gradFill>
            <a:gsLst>
              <a:gs pos="0">
                <a:schemeClr val="accent1">
                  <a:alpha val="43000"/>
                </a:schemeClr>
              </a:gs>
              <a:gs pos="6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578" y="4166592"/>
            <a:ext cx="5025304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Treatment Options for 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967-B7F5-8E4E-81E4-CE736D917B1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57250"/>
            <a:ext cx="3936856" cy="3190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121" y="857250"/>
            <a:ext cx="2258228" cy="3190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614" y="857250"/>
            <a:ext cx="2868386" cy="3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967-B7F5-8E4E-81E4-CE736D917B1F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929211" y="2191996"/>
            <a:ext cx="0" cy="2969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523" y="2402406"/>
            <a:ext cx="2639428" cy="263942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7187" y="890373"/>
            <a:ext cx="8786813" cy="994172"/>
          </a:xfrm>
        </p:spPr>
        <p:txBody>
          <a:bodyPr/>
          <a:lstStyle/>
          <a:p>
            <a:r>
              <a:rPr lang="en-US" dirty="0"/>
              <a:t>Oral Drug Therapy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57187" y="1719051"/>
            <a:ext cx="5440940" cy="3814492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SzPct val="85000"/>
              <a:buNone/>
              <a:defRPr/>
            </a:pPr>
            <a:r>
              <a:rPr lang="en-US" sz="1500" b="1" dirty="0"/>
              <a:t>Drug therapy includes prescription medication (PDE5 inhibitor):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Viagra® (sildenafil citrate)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Cialis® (</a:t>
            </a:r>
            <a:r>
              <a:rPr lang="en-US" sz="1350" dirty="0" err="1"/>
              <a:t>tadalafil</a:t>
            </a:r>
            <a:r>
              <a:rPr lang="en-US" sz="1350" dirty="0"/>
              <a:t>)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Levitra® (</a:t>
            </a:r>
            <a:r>
              <a:rPr lang="en-US" sz="1350" dirty="0" err="1"/>
              <a:t>vardenafil</a:t>
            </a:r>
            <a:r>
              <a:rPr lang="en-US" sz="1350" dirty="0"/>
              <a:t> hydrochloride)</a:t>
            </a:r>
          </a:p>
          <a:p>
            <a:pPr marL="0" lvl="1" indent="0">
              <a:spcBef>
                <a:spcPts val="0"/>
              </a:spcBef>
              <a:buSzPct val="85000"/>
              <a:buNone/>
              <a:defRPr/>
            </a:pPr>
            <a:endParaRPr lang="en-US" sz="1200" b="1" dirty="0"/>
          </a:p>
          <a:p>
            <a:pPr marL="0" lvl="1" indent="0">
              <a:spcBef>
                <a:spcPts val="0"/>
              </a:spcBef>
              <a:buSzPct val="85000"/>
              <a:buNone/>
              <a:defRPr/>
            </a:pPr>
            <a:r>
              <a:rPr lang="en-US" sz="1500" b="1" dirty="0"/>
              <a:t>These pills may help achieve erections in response to sexual stimulation: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Do not provide automatic erections like injection drugs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Not effective in approximately 30% of cases</a:t>
            </a:r>
            <a:endParaRPr lang="en-US" sz="1200" baseline="50000" dirty="0"/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Must take at least ½ hour to one hour before anticipated sexual activity</a:t>
            </a:r>
            <a:endParaRPr lang="en-US" sz="1200" baseline="50000" dirty="0"/>
          </a:p>
          <a:p>
            <a:pPr marL="0" lvl="1" indent="0">
              <a:spcBef>
                <a:spcPts val="0"/>
              </a:spcBef>
              <a:buSzPct val="85000"/>
              <a:buNone/>
              <a:defRPr/>
            </a:pPr>
            <a:endParaRPr lang="en-US" sz="1200" b="1" dirty="0"/>
          </a:p>
          <a:p>
            <a:pPr marL="0" lvl="1" indent="0">
              <a:spcBef>
                <a:spcPts val="0"/>
              </a:spcBef>
              <a:buSzPct val="85000"/>
              <a:buNone/>
              <a:defRPr/>
            </a:pPr>
            <a:r>
              <a:rPr lang="en-US" sz="1500" b="1" dirty="0"/>
              <a:t>Potential side effects: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Headaches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Facial blushing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Upset stomach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Mild and temporary visual effects</a:t>
            </a:r>
          </a:p>
          <a:p>
            <a:pPr marL="171450" lvl="1">
              <a:spcBef>
                <a:spcPts val="0"/>
              </a:spcBef>
              <a:buSzPct val="85000"/>
              <a:defRPr/>
            </a:pPr>
            <a:r>
              <a:rPr lang="en-US" sz="1350" dirty="0"/>
              <a:t>Back pain/muscle aches</a:t>
            </a:r>
          </a:p>
        </p:txBody>
      </p:sp>
    </p:spTree>
    <p:extLst>
      <p:ext uri="{BB962C8B-B14F-4D97-AF65-F5344CB8AC3E}">
        <p14:creationId xmlns:p14="http://schemas.microsoft.com/office/powerpoint/2010/main" val="953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Penile Injection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15" y="2125267"/>
            <a:ext cx="3944649" cy="3725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ADVANTAGES</a:t>
            </a:r>
            <a:endParaRPr lang="en-US" sz="1200" b="1" baseline="5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2" y="2125267"/>
            <a:ext cx="3944649" cy="3725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DISADVANTAGES</a:t>
            </a:r>
            <a:endParaRPr lang="en-US" sz="1200" baseline="50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0316" y="2530512"/>
            <a:ext cx="2936731" cy="9614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Onset of erection </a:t>
            </a:r>
            <a:br>
              <a:rPr lang="en-US" sz="1800" dirty="0"/>
            </a:br>
            <a:r>
              <a:rPr lang="en-US" sz="1800" dirty="0"/>
              <a:t>within 5-20 minutes</a:t>
            </a:r>
            <a:endParaRPr lang="en-US" sz="1200" baseline="30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57601" y="2530512"/>
            <a:ext cx="5486399" cy="3247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Risk of erection lasting 4 hours or more (priapism)</a:t>
            </a:r>
            <a:endParaRPr lang="en-US" sz="12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Possible bleeding at injection site</a:t>
            </a:r>
            <a:endParaRPr lang="en-US" sz="12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Possible pain at injection site</a:t>
            </a:r>
            <a:endParaRPr lang="en-US" sz="12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Requires training</a:t>
            </a:r>
            <a:endParaRPr lang="en-US" sz="12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Bruising, prolonged erection</a:t>
            </a:r>
            <a:endParaRPr lang="en-US" sz="12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Can cause </a:t>
            </a:r>
            <a:r>
              <a:rPr lang="en-US" sz="1800" dirty="0" err="1"/>
              <a:t>Peyronie’s</a:t>
            </a:r>
            <a:r>
              <a:rPr lang="en-US" sz="1800" dirty="0"/>
              <a:t> disease</a:t>
            </a:r>
            <a:r>
              <a:rPr lang="en-US" sz="1200" dirty="0"/>
              <a:t> </a:t>
            </a:r>
            <a:r>
              <a:rPr lang="en-US" sz="1800" dirty="0"/>
              <a:t>(curvature of penis)</a:t>
            </a:r>
            <a:r>
              <a:rPr lang="en-US" sz="1200" baseline="300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Poor long-term tolerability</a:t>
            </a:r>
            <a:endParaRPr lang="en-US" sz="12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Fear of sticking needle in penis</a:t>
            </a:r>
            <a:endParaRPr lang="en-US" sz="1200" baseline="30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7" y="3718167"/>
            <a:ext cx="2281547" cy="17819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1795874" y="2110459"/>
            <a:ext cx="0" cy="2795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a Support Group?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2545" y="1417638"/>
            <a:ext cx="8686800" cy="4525963"/>
          </a:xfrm>
        </p:spPr>
        <p:txBody>
          <a:bodyPr/>
          <a:lstStyle/>
          <a:p>
            <a:r>
              <a:rPr lang="en-US" dirty="0"/>
              <a:t>Brings people with </a:t>
            </a:r>
            <a:r>
              <a:rPr lang="en-US" b="1" dirty="0"/>
              <a:t>similar experience together</a:t>
            </a:r>
          </a:p>
          <a:p>
            <a:r>
              <a:rPr lang="en-US" dirty="0"/>
              <a:t>Creates a </a:t>
            </a:r>
            <a:r>
              <a:rPr lang="en-US" b="1" dirty="0"/>
              <a:t>sense of belonging</a:t>
            </a:r>
          </a:p>
          <a:p>
            <a:pPr lvl="1"/>
            <a:r>
              <a:rPr lang="en-US" dirty="0"/>
              <a:t>Reduces feelings of isolation</a:t>
            </a:r>
          </a:p>
          <a:p>
            <a:r>
              <a:rPr lang="en-US" dirty="0"/>
              <a:t>Can </a:t>
            </a:r>
            <a:r>
              <a:rPr lang="en-US" b="1" dirty="0"/>
              <a:t>empower</a:t>
            </a:r>
            <a:r>
              <a:rPr lang="en-US" dirty="0"/>
              <a:t> individuals—</a:t>
            </a:r>
            <a:r>
              <a:rPr lang="en-US" i="1" dirty="0"/>
              <a:t>regain back control</a:t>
            </a:r>
          </a:p>
          <a:p>
            <a:pPr lvl="1"/>
            <a:r>
              <a:rPr lang="en-US" dirty="0"/>
              <a:t>Improves coping and adjustment</a:t>
            </a:r>
          </a:p>
          <a:p>
            <a:r>
              <a:rPr lang="en-US" b="1" dirty="0"/>
              <a:t>Enhances understanding </a:t>
            </a:r>
            <a:r>
              <a:rPr lang="en-US" dirty="0"/>
              <a:t>of what to expect</a:t>
            </a:r>
          </a:p>
          <a:p>
            <a:pPr lvl="1"/>
            <a:r>
              <a:rPr lang="en-US" dirty="0"/>
              <a:t>Gain practical advice + medical information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  <a:p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096655" y="5540894"/>
            <a:ext cx="4414982" cy="984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/>
                </a:solidFill>
              </a:rPr>
              <a:t>Creates a Community:</a:t>
            </a:r>
          </a:p>
          <a:p>
            <a:pPr algn="ctr"/>
            <a:r>
              <a:rPr lang="en-US" sz="2600" b="1" i="1" dirty="0"/>
              <a:t>Together we are Stronger</a:t>
            </a:r>
          </a:p>
        </p:txBody>
      </p:sp>
    </p:spTree>
    <p:extLst>
      <p:ext uri="{BB962C8B-B14F-4D97-AF65-F5344CB8AC3E}">
        <p14:creationId xmlns:p14="http://schemas.microsoft.com/office/powerpoint/2010/main" val="97502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Erection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15" y="2125267"/>
            <a:ext cx="3944649" cy="3725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ADVANTAGES</a:t>
            </a:r>
            <a:endParaRPr lang="en-US" sz="1200" baseline="5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2" y="2125267"/>
            <a:ext cx="3944649" cy="3725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DISADVANTAGES</a:t>
            </a:r>
            <a:endParaRPr lang="en-US" sz="1200" baseline="50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0316" y="2530512"/>
            <a:ext cx="2728912" cy="25454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On-demand use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Non-invasive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Safe and effective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Drug free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Cost effective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Therapeutic benefits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Training available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57601" y="2530512"/>
            <a:ext cx="5486399" cy="32475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Erection is not warm to the touch</a:t>
            </a:r>
            <a:endParaRPr lang="en-US" sz="18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Learning curve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Inconsistent ejaculation</a:t>
            </a:r>
            <a:endParaRPr lang="en-US" sz="1800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3710011"/>
            <a:ext cx="2409825" cy="21050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657603" y="3646517"/>
            <a:ext cx="3393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4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77" y="4450253"/>
            <a:ext cx="2195615" cy="143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Insertable</a:t>
            </a:r>
            <a:r>
              <a:rPr lang="en-US" dirty="0"/>
              <a:t>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15" y="2018110"/>
            <a:ext cx="3944649" cy="3725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Urethral Suppository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96624" y="4263974"/>
            <a:ext cx="3421685" cy="3725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DISADVANTAGES</a:t>
            </a:r>
            <a:endParaRPr lang="en-US" sz="1200" baseline="50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0316" y="2423356"/>
            <a:ext cx="3705658" cy="18705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An applicator containing a small pellet (suppository) is inserted in the urethra and the pellet is released.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Pellet dissolves and increases blood flow creating an erection.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6198" y="4762650"/>
            <a:ext cx="4759036" cy="11489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Side effects like pain, burning, groin pain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14066" y="4372083"/>
            <a:ext cx="3168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468092" y="2042935"/>
            <a:ext cx="3944649" cy="3725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Why choose a Transurethral System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0" y="2704000"/>
            <a:ext cx="4277213" cy="1337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Lack of</a:t>
            </a:r>
            <a:r>
              <a:rPr lang="en-US" sz="1800" baseline="30000" dirty="0"/>
              <a:t> </a:t>
            </a:r>
            <a:r>
              <a:rPr lang="en-US" sz="1800" dirty="0"/>
              <a:t>response to oral therapy</a:t>
            </a:r>
            <a:endParaRPr lang="en-US" sz="18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Contraindications to specific oral drugs</a:t>
            </a:r>
            <a:endParaRPr lang="en-US" sz="1800" baseline="30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Adverse reactions/intolerance to oral drugs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3364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Malleable Penile Prosthesis Implant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15" y="2125267"/>
            <a:ext cx="3944649" cy="3725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ADVANTAGES</a:t>
            </a:r>
            <a:endParaRPr lang="en-US" sz="1200" baseline="5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0315" y="4174550"/>
            <a:ext cx="3197557" cy="3725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DISADVANTAGES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0315" y="2530512"/>
            <a:ext cx="4734358" cy="14024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Easy for you or your partner to activate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Good option for men with limited dexterity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Totally concealed in body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Least expensive prosthesis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0315" y="4579796"/>
            <a:ext cx="4297940" cy="12361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Stays firm when not in erect position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630639" y="2125266"/>
            <a:ext cx="0" cy="324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43" y="2814695"/>
            <a:ext cx="2791931" cy="22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Inflatable Penile Prosthesis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0315" y="2125267"/>
            <a:ext cx="3944649" cy="3725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ADVANTAGES</a:t>
            </a:r>
            <a:endParaRPr lang="en-US" sz="1200" baseline="50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0315" y="2530512"/>
            <a:ext cx="4973348" cy="25454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dirty="0"/>
              <a:t>Easy to use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kern="0" dirty="0"/>
              <a:t>One-step deflation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kern="0" dirty="0"/>
              <a:t>Totally concealed in body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kern="0" dirty="0"/>
              <a:t>Natural flaccidity compared to non-inflatable implants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kern="0" dirty="0"/>
              <a:t>Acts and feels more like a natural erection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kern="0" dirty="0"/>
              <a:t>Expands girth of the penis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r>
              <a:rPr lang="en-US" sz="1800" kern="0" dirty="0"/>
              <a:t>Feels softer and more flaccid when deflated</a:t>
            </a: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endParaRPr lang="en-US" sz="1800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endParaRPr lang="en-US" sz="1800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endParaRPr lang="en-US" sz="1800" kern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171450" lvl="1">
              <a:spcAft>
                <a:spcPts val="450"/>
              </a:spcAft>
              <a:buClr>
                <a:schemeClr val="tx2">
                  <a:lumMod val="50000"/>
                  <a:lumOff val="50000"/>
                </a:schemeClr>
              </a:buClr>
              <a:buSzPct val="85000"/>
              <a:defRPr/>
            </a:pPr>
            <a:endParaRPr lang="en-US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30639" y="2125266"/>
            <a:ext cx="0" cy="324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6238" y="2234565"/>
            <a:ext cx="2703786" cy="313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02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of Penile Prosthesis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2011719"/>
            <a:ext cx="8429625" cy="718930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  <a:defRPr/>
            </a:pPr>
            <a:r>
              <a:rPr lang="en-US" b="1" dirty="0"/>
              <a:t>Implantation of both a malleable and inflatable penile prosthesis requires surgery. Every surgical treatment has potential risks, including penile implants: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7477" y="3401640"/>
            <a:ext cx="7949046" cy="228371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-257175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tabLst>
                <a:tab pos="130969" algn="l"/>
              </a:tabLst>
              <a:defRPr/>
            </a:pPr>
            <a:r>
              <a:rPr lang="en-US" sz="1650" dirty="0"/>
              <a:t>Infection</a:t>
            </a:r>
          </a:p>
          <a:p>
            <a:pPr marL="257175" lvl="1" indent="-257175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tabLst>
                <a:tab pos="130969" algn="l"/>
              </a:tabLst>
              <a:defRPr/>
            </a:pPr>
            <a:r>
              <a:rPr lang="en-US" sz="1650" dirty="0"/>
              <a:t>May make latent natural erections, as well as other treatment options impossible</a:t>
            </a:r>
          </a:p>
          <a:p>
            <a:pPr marL="257175" lvl="1" indent="-257175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tabLst>
                <a:tab pos="130969" algn="l"/>
              </a:tabLst>
              <a:defRPr/>
            </a:pPr>
            <a:r>
              <a:rPr lang="en-US" sz="1650" dirty="0"/>
              <a:t>Erosion (wearing away of the tissue next to the implant)</a:t>
            </a:r>
          </a:p>
          <a:p>
            <a:pPr marL="257175" lvl="1" indent="-257175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tabLst>
                <a:tab pos="130969" algn="l"/>
              </a:tabLst>
              <a:defRPr/>
            </a:pPr>
            <a:r>
              <a:rPr lang="en-US" sz="1650" dirty="0"/>
              <a:t>Migration (unwanted movement of the device within the body)</a:t>
            </a:r>
          </a:p>
          <a:p>
            <a:pPr marL="257175" lvl="1" indent="-257175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tabLst>
                <a:tab pos="130969" algn="l"/>
              </a:tabLst>
              <a:defRPr/>
            </a:pPr>
            <a:r>
              <a:rPr lang="en-US" sz="1650" dirty="0"/>
              <a:t>Chronic pain</a:t>
            </a:r>
          </a:p>
          <a:p>
            <a:pPr marL="257175" lvl="1" indent="-257175"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tabLst>
                <a:tab pos="130969" algn="l"/>
              </a:tabLst>
              <a:defRPr/>
            </a:pPr>
            <a:r>
              <a:rPr lang="en-US" sz="1650" dirty="0"/>
              <a:t>Device malfunction</a:t>
            </a:r>
          </a:p>
        </p:txBody>
      </p:sp>
    </p:spTree>
    <p:extLst>
      <p:ext uri="{BB962C8B-B14F-4D97-AF65-F5344CB8AC3E}">
        <p14:creationId xmlns:p14="http://schemas.microsoft.com/office/powerpoint/2010/main" val="74003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Restorative/Regenerative Therapies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Stem cell injection</a:t>
            </a:r>
          </a:p>
          <a:p>
            <a:pPr lvl="1"/>
            <a:r>
              <a:rPr lang="en-US" dirty="0"/>
              <a:t>PRP injection</a:t>
            </a:r>
          </a:p>
          <a:p>
            <a:pPr lvl="1"/>
            <a:r>
              <a:rPr lang="en-US" dirty="0" err="1"/>
              <a:t>LiSWT</a:t>
            </a:r>
            <a:endParaRPr lang="en-US" dirty="0"/>
          </a:p>
          <a:p>
            <a:pPr lvl="1"/>
            <a:r>
              <a:rPr lang="en-US" dirty="0"/>
              <a:t>Other shockwave</a:t>
            </a:r>
          </a:p>
          <a:p>
            <a:r>
              <a:rPr lang="en-US" dirty="0"/>
              <a:t>None are FDA approved</a:t>
            </a:r>
          </a:p>
          <a:p>
            <a:pPr lvl="1"/>
            <a:r>
              <a:rPr lang="en-US" dirty="0"/>
              <a:t>Data is limited, mostly shows safety rather than efficacy</a:t>
            </a:r>
          </a:p>
          <a:p>
            <a:pPr lvl="1"/>
            <a:r>
              <a:rPr lang="en-US" dirty="0"/>
              <a:t>Data especially limited in patients with neurogenic causes (such as nerve injury from surgery)</a:t>
            </a:r>
          </a:p>
        </p:txBody>
      </p:sp>
    </p:spTree>
    <p:extLst>
      <p:ext uri="{BB962C8B-B14F-4D97-AF65-F5344CB8AC3E}">
        <p14:creationId xmlns:p14="http://schemas.microsoft.com/office/powerpoint/2010/main" val="1531972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993797"/>
            <a:ext cx="8117328" cy="53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74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Interested in an Appointment?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Greenfield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4469" y="5689019"/>
            <a:ext cx="3418401" cy="52322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will contact you!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29365" y="4177472"/>
            <a:ext cx="2530763" cy="2361874"/>
            <a:chOff x="1422400" y="4473035"/>
            <a:chExt cx="2142837" cy="22197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941"/>
            <a:stretch/>
          </p:blipFill>
          <p:spPr>
            <a:xfrm>
              <a:off x="1422400" y="4473035"/>
              <a:ext cx="2142837" cy="22197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648691" y="5928406"/>
              <a:ext cx="16902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Name + DOB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606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7F9C-9068-5E4B-A764-008D4170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Colorado Urology’s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Bladder Cancer Team</a:t>
            </a:r>
            <a:endParaRPr lang="en-US" sz="3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217" y="1108764"/>
            <a:ext cx="1759527" cy="24376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5" t="4019" r="1918"/>
          <a:stretch/>
        </p:blipFill>
        <p:spPr>
          <a:xfrm>
            <a:off x="6750713" y="1268092"/>
            <a:ext cx="2337628" cy="2345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3654225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Lauren Sheffield, PA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1291" y="3700391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Suzanne Perez, RN</a:t>
            </a:r>
          </a:p>
          <a:p>
            <a:pPr algn="ctr"/>
            <a:r>
              <a:rPr lang="en-US" i="1" dirty="0"/>
              <a:t>Nurse Navigator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9745" y="4201284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Juliana White, 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7018" y="6211669"/>
            <a:ext cx="251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Dawn Hempel</a:t>
            </a:r>
          </a:p>
          <a:p>
            <a:pPr algn="ctr"/>
            <a:r>
              <a:rPr lang="en-US" i="1" dirty="0"/>
              <a:t>Surgery Scheduling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2980" y="6211669"/>
            <a:ext cx="286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Madison </a:t>
            </a:r>
            <a:r>
              <a:rPr lang="en-US" b="1" dirty="0" err="1"/>
              <a:t>Mousaw</a:t>
            </a:r>
            <a:endParaRPr lang="en-US" b="1" dirty="0"/>
          </a:p>
          <a:p>
            <a:pPr algn="ctr"/>
            <a:r>
              <a:rPr lang="en-US" i="1" dirty="0"/>
              <a:t>Appointment Scheduling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423" t="6402" r="18866" b="30452"/>
          <a:stretch/>
        </p:blipFill>
        <p:spPr>
          <a:xfrm>
            <a:off x="3502237" y="1566597"/>
            <a:ext cx="2013527" cy="2541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9352" t="11551" r="10783" b="14392"/>
          <a:stretch/>
        </p:blipFill>
        <p:spPr>
          <a:xfrm>
            <a:off x="5583893" y="4015652"/>
            <a:ext cx="1733276" cy="2142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519" t="20338" r="17150" b="21780"/>
          <a:stretch/>
        </p:blipFill>
        <p:spPr>
          <a:xfrm>
            <a:off x="1557152" y="4015652"/>
            <a:ext cx="1843945" cy="2145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647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New FDA Approved Therapeutics &amp; Diagnostics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2400" dirty="0"/>
              <a:t>Non-Muscle Invasive &amp; Muscle Invasive Bladder Cancer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511" r="9511"/>
          <a:stretch>
            <a:fillRect/>
          </a:stretch>
        </p:blipFill>
        <p:spPr>
          <a:xfrm>
            <a:off x="1868488" y="147108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363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7F9C-9068-5E4B-A764-008D4170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Traditional Agents    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i="1" dirty="0">
                <a:solidFill>
                  <a:schemeClr val="bg1">
                    <a:lumMod val="50000"/>
                  </a:schemeClr>
                </a:solidFill>
              </a:rPr>
              <a:t>Treatment of Superficial Bladder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F4A9-3FEA-6F49-9953-E8BABC75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575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Intravesical Agents</a:t>
            </a:r>
            <a:r>
              <a:rPr lang="en-US" dirty="0"/>
              <a:t>—</a:t>
            </a:r>
            <a:r>
              <a:rPr lang="en-US" i="1" dirty="0"/>
              <a:t>mainstay of therapy</a:t>
            </a:r>
          </a:p>
          <a:p>
            <a:pPr lvl="1"/>
            <a:r>
              <a:rPr lang="en-US" dirty="0"/>
              <a:t>Bacillus Calmette-Guerin (BCG)</a:t>
            </a:r>
          </a:p>
          <a:p>
            <a:pPr lvl="2"/>
            <a:r>
              <a:rPr lang="en-US" i="1" dirty="0"/>
              <a:t>Supply shortage continuing </a:t>
            </a:r>
            <a:r>
              <a:rPr lang="en-US" b="1" i="1" dirty="0"/>
              <a:t>but lessening</a:t>
            </a:r>
          </a:p>
          <a:p>
            <a:pPr lvl="2"/>
            <a:r>
              <a:rPr lang="en-US" i="1" dirty="0"/>
              <a:t>CR up to 80%, but not durable</a:t>
            </a:r>
          </a:p>
          <a:p>
            <a:pPr lvl="1"/>
            <a:r>
              <a:rPr lang="en-US" dirty="0"/>
              <a:t>Gemcitabine</a:t>
            </a:r>
          </a:p>
          <a:p>
            <a:pPr lvl="1"/>
            <a:r>
              <a:rPr lang="en-US" sz="2600" b="1" dirty="0"/>
              <a:t>Gemcitabine/Docetaxel</a:t>
            </a:r>
            <a:endParaRPr lang="en-US" sz="2400" b="1" dirty="0"/>
          </a:p>
          <a:p>
            <a:pPr lvl="2"/>
            <a:r>
              <a:rPr lang="en-US" sz="2200" dirty="0"/>
              <a:t>46% RFS at 2 years</a:t>
            </a:r>
            <a:endParaRPr lang="en-US" dirty="0"/>
          </a:p>
          <a:p>
            <a:pPr lvl="1"/>
            <a:r>
              <a:rPr lang="en-US" dirty="0" err="1"/>
              <a:t>Mitomycin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BCG Unresponsive disease</a:t>
            </a:r>
          </a:p>
          <a:p>
            <a:pPr lvl="1"/>
            <a:r>
              <a:rPr lang="en-US" sz="2400" dirty="0"/>
              <a:t>Occurs in </a:t>
            </a:r>
            <a:r>
              <a:rPr lang="en-US" sz="2400" b="1" dirty="0"/>
              <a:t>50% of high risk patients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900AF69-1BFF-614D-B36D-2457C5EE1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607" y="3806007"/>
            <a:ext cx="2722617" cy="27311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 descr="A picture containing text, indoor, counter&#10;&#10;Description automatically generated">
            <a:extLst>
              <a:ext uri="{FF2B5EF4-FFF2-40B4-BE49-F238E27FC236}">
                <a16:creationId xmlns:a16="http://schemas.microsoft.com/office/drawing/2014/main" id="{07B4EAA3-9977-094C-A3DF-C221794EA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333" y="1840848"/>
            <a:ext cx="1718733" cy="154194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7709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4907" y="1215784"/>
            <a:ext cx="8524876" cy="512368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Erectile dysfunction: risk factors &amp; treatments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i="1" dirty="0"/>
              <a:t>What we can do to preserve function </a:t>
            </a:r>
          </a:p>
          <a:p>
            <a:pPr marL="400050" lvl="1" indent="0">
              <a:buNone/>
            </a:pPr>
            <a:endParaRPr lang="en-US" sz="1200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Colorado Urology’s Bladder cancer team</a:t>
            </a:r>
          </a:p>
          <a:p>
            <a:pPr marL="0" indent="0">
              <a:buNone/>
            </a:pPr>
            <a:endParaRPr lang="en-US" sz="1200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Update on novel therapeutics &amp; clinical trials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i="1" dirty="0"/>
              <a:t>Non-muscle invasive + Muscle invasive disease</a:t>
            </a:r>
          </a:p>
          <a:p>
            <a:pPr marL="0" indent="0">
              <a:buNone/>
            </a:pPr>
            <a:endParaRPr lang="en-US" sz="1200" i="1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Bladder Cancer Advocacy Network (BCAN)—</a:t>
            </a:r>
            <a:r>
              <a:rPr lang="en-US" i="1" dirty="0"/>
              <a:t>Walk to End Bladder Cancer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	Denver—April  27, 2024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7F9C-9068-5E4B-A764-008D4170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FDA Approved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i="1" dirty="0">
                <a:solidFill>
                  <a:schemeClr val="bg1">
                    <a:lumMod val="50000"/>
                  </a:schemeClr>
                </a:solidFill>
              </a:rPr>
              <a:t>Treatment of BCG Unresponsive NMBIC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F4A9-3FEA-6F49-9953-E8BABC75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66" y="1705304"/>
            <a:ext cx="8823434" cy="5031828"/>
          </a:xfrm>
        </p:spPr>
        <p:txBody>
          <a:bodyPr/>
          <a:lstStyle/>
          <a:p>
            <a:r>
              <a:rPr lang="en-US" sz="2800" b="1" dirty="0" err="1"/>
              <a:t>Nadofaragene</a:t>
            </a:r>
            <a:r>
              <a:rPr lang="en-US" sz="2800" b="1" dirty="0"/>
              <a:t> </a:t>
            </a:r>
            <a:r>
              <a:rPr lang="en-US" sz="2800" b="1" dirty="0" err="1"/>
              <a:t>firadenovec</a:t>
            </a:r>
            <a:r>
              <a:rPr lang="en-US" sz="2800" b="1" dirty="0"/>
              <a:t> (</a:t>
            </a:r>
            <a:r>
              <a:rPr lang="en-US" sz="2800" b="1" dirty="0" err="1"/>
              <a:t>Adstiladrin</a:t>
            </a:r>
            <a:r>
              <a:rPr lang="en-US" sz="2800" b="1" dirty="0"/>
              <a:t>)</a:t>
            </a:r>
            <a:r>
              <a:rPr lang="en-US" sz="2800" dirty="0"/>
              <a:t>—adenovirus vector gene based therapy (IF2b)-</a:t>
            </a:r>
            <a:r>
              <a:rPr lang="en-US" sz="2000" i="1" dirty="0"/>
              <a:t>not widely available</a:t>
            </a:r>
          </a:p>
          <a:p>
            <a:pPr lvl="2"/>
            <a:r>
              <a:rPr lang="en-US" sz="2200" dirty="0"/>
              <a:t>53% CR at 3 months—durability ~10 months</a:t>
            </a:r>
          </a:p>
          <a:p>
            <a:pPr lvl="2"/>
            <a:r>
              <a:rPr lang="en-US" sz="2200" dirty="0" err="1"/>
              <a:t>Intravesical</a:t>
            </a:r>
            <a:r>
              <a:rPr lang="en-US" sz="2200" dirty="0"/>
              <a:t>--given every 3 months x 4 years</a:t>
            </a:r>
          </a:p>
          <a:p>
            <a:r>
              <a:rPr lang="en-US" sz="2800" b="1" dirty="0"/>
              <a:t>N-803 (</a:t>
            </a:r>
            <a:r>
              <a:rPr lang="en-US" sz="2800" b="1" dirty="0" err="1"/>
              <a:t>Anktiva</a:t>
            </a:r>
            <a:r>
              <a:rPr lang="en-US" sz="2800" b="1" dirty="0"/>
              <a:t>) +BCG </a:t>
            </a:r>
            <a:r>
              <a:rPr lang="en-US" sz="2800" dirty="0"/>
              <a:t>–IL 15 </a:t>
            </a:r>
            <a:r>
              <a:rPr lang="en-US" sz="2800" dirty="0" err="1"/>
              <a:t>superagonist</a:t>
            </a:r>
            <a:r>
              <a:rPr lang="en-US" sz="2800" dirty="0"/>
              <a:t>-</a:t>
            </a:r>
            <a:r>
              <a:rPr lang="en-US" sz="2000" i="1" dirty="0"/>
              <a:t>not on market</a:t>
            </a:r>
          </a:p>
          <a:p>
            <a:pPr lvl="2"/>
            <a:r>
              <a:rPr lang="en-US" sz="2200" dirty="0"/>
              <a:t>55% CR at 3 months—durability ~27 months</a:t>
            </a:r>
          </a:p>
          <a:p>
            <a:pPr lvl="2"/>
            <a:r>
              <a:rPr lang="en-US" sz="2200" dirty="0" err="1"/>
              <a:t>Intravesical</a:t>
            </a:r>
            <a:r>
              <a:rPr lang="en-US" sz="2200" dirty="0"/>
              <a:t>--given like BCG (1x week/6 weeks)</a:t>
            </a:r>
          </a:p>
          <a:p>
            <a:r>
              <a:rPr lang="en-US" sz="2800" b="1" dirty="0" err="1"/>
              <a:t>Pembrolizumab</a:t>
            </a:r>
            <a:r>
              <a:rPr lang="en-US" sz="2800" dirty="0"/>
              <a:t>—PD-1 inhibitor</a:t>
            </a:r>
          </a:p>
          <a:p>
            <a:pPr lvl="2"/>
            <a:r>
              <a:rPr lang="en-US" sz="2200" dirty="0">
                <a:sym typeface="Wingdings" pitchFamily="2" charset="2"/>
              </a:rPr>
              <a:t>41% CR at 3 months—durability ~24 months</a:t>
            </a:r>
          </a:p>
          <a:p>
            <a:pPr lvl="2"/>
            <a:r>
              <a:rPr lang="en-US" sz="2200" dirty="0">
                <a:sym typeface="Wingdings" pitchFamily="2" charset="2"/>
              </a:rPr>
              <a:t>IV therapy--every 3-6 weeks x 2 years</a:t>
            </a:r>
          </a:p>
          <a:p>
            <a:pPr lvl="2"/>
            <a:endParaRPr lang="en-US" sz="2200" dirty="0">
              <a:sym typeface="Wingdings" pitchFamily="2" charset="2"/>
            </a:endParaRP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11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52" y="5248275"/>
            <a:ext cx="4590709" cy="154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F4A9-3FEA-6F49-9953-E8BABC75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83" y="1943429"/>
            <a:ext cx="8823434" cy="4533571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For patients after cystectomy with:</a:t>
            </a:r>
          </a:p>
          <a:p>
            <a:pPr lvl="1"/>
            <a:r>
              <a:rPr lang="en-US" sz="2400" b="1" i="1" dirty="0"/>
              <a:t>pT2 or worse disease (with </a:t>
            </a:r>
            <a:r>
              <a:rPr lang="en-US" sz="2400" b="1" i="1" dirty="0" err="1"/>
              <a:t>neoadjuvant</a:t>
            </a:r>
            <a:r>
              <a:rPr lang="en-US" sz="2400" b="1" i="1" dirty="0"/>
              <a:t> chemo)</a:t>
            </a:r>
          </a:p>
          <a:p>
            <a:pPr marL="914400" lvl="2" indent="0">
              <a:buNone/>
            </a:pPr>
            <a:r>
              <a:rPr lang="en-US" sz="2000" b="1" i="1" dirty="0"/>
              <a:t>OR</a:t>
            </a:r>
          </a:p>
          <a:p>
            <a:pPr lvl="1"/>
            <a:r>
              <a:rPr lang="en-US" sz="2400" b="1" i="1" dirty="0"/>
              <a:t>pT3 or worse disease (without </a:t>
            </a:r>
            <a:r>
              <a:rPr lang="en-US" sz="2400" b="1" i="1" dirty="0" err="1"/>
              <a:t>neoadjuvant</a:t>
            </a:r>
            <a:r>
              <a:rPr lang="en-US" sz="2400" b="1" i="1" dirty="0"/>
              <a:t> chemo) </a:t>
            </a:r>
            <a:endParaRPr lang="en-US" sz="24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 err="1"/>
              <a:t>Nivolumab</a:t>
            </a:r>
            <a:r>
              <a:rPr lang="en-US" sz="2800" b="1" dirty="0"/>
              <a:t> (</a:t>
            </a:r>
            <a:r>
              <a:rPr lang="en-US" sz="2800" b="1" dirty="0" err="1"/>
              <a:t>Opdivo</a:t>
            </a:r>
            <a:r>
              <a:rPr lang="en-US" sz="2800" b="1" dirty="0"/>
              <a:t>)</a:t>
            </a:r>
            <a:r>
              <a:rPr lang="en-US" sz="2800" dirty="0"/>
              <a:t>—PD-1 inhibitor</a:t>
            </a:r>
          </a:p>
          <a:p>
            <a:pPr lvl="2"/>
            <a:r>
              <a:rPr lang="en-US" sz="2200" dirty="0">
                <a:sym typeface="Wingdings" pitchFamily="2" charset="2"/>
              </a:rPr>
              <a:t>30% risk reduction of BC recurrence/death (</a:t>
            </a:r>
            <a:r>
              <a:rPr lang="en-US" sz="1800" i="1" dirty="0">
                <a:sym typeface="Wingdings" pitchFamily="2" charset="2"/>
              </a:rPr>
              <a:t>HZ 0.7, 95% CI 0.57-0.86</a:t>
            </a:r>
            <a:r>
              <a:rPr lang="en-US" sz="2200" dirty="0">
                <a:sym typeface="Wingdings" pitchFamily="2" charset="2"/>
              </a:rPr>
              <a:t>)</a:t>
            </a:r>
          </a:p>
          <a:p>
            <a:pPr lvl="2"/>
            <a:r>
              <a:rPr lang="en-US" sz="2200" dirty="0">
                <a:sym typeface="Wingdings" pitchFamily="2" charset="2"/>
              </a:rPr>
              <a:t>IV therapy--every 2-4 weeks x 1 year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47F9C-9068-5E4B-A764-008D4170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879"/>
            <a:ext cx="8229600" cy="163988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FDA Approved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i="1" dirty="0">
                <a:solidFill>
                  <a:schemeClr val="bg1">
                    <a:lumMod val="50000"/>
                  </a:schemeClr>
                </a:solidFill>
              </a:rPr>
              <a:t>Treatment of Persistent Invasive Disease After Surgery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299" y="1516299"/>
            <a:ext cx="1282501" cy="142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454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43" y="1231125"/>
            <a:ext cx="2761674" cy="17205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F4A9-3FEA-6F49-9953-E8BABC754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83" y="1943429"/>
            <a:ext cx="8823434" cy="4533571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Traditional regimen: Chemotherapy 6 cycles</a:t>
            </a:r>
          </a:p>
          <a:p>
            <a:pPr marL="400050" lvl="1" indent="0">
              <a:buNone/>
            </a:pPr>
            <a:r>
              <a:rPr lang="en-US" sz="2400" i="1" dirty="0"/>
              <a:t>-Cisplatin + Gemcitabine vs. </a:t>
            </a:r>
            <a:r>
              <a:rPr lang="en-US" sz="2400" i="1" dirty="0" err="1"/>
              <a:t>ddMVAC</a:t>
            </a:r>
            <a:endParaRPr lang="en-US" sz="2400" i="1" dirty="0"/>
          </a:p>
          <a:p>
            <a:pPr marL="400050" lvl="1" indent="0">
              <a:buNone/>
            </a:pPr>
            <a:r>
              <a:rPr lang="en-US" sz="2400" i="1" dirty="0"/>
              <a:t>-8,000—9,000 U.S. patients who cannot receive cisplatin therapy</a:t>
            </a:r>
          </a:p>
          <a:p>
            <a:pPr marL="400050" lvl="1" indent="0">
              <a:buNone/>
            </a:pPr>
            <a:endParaRPr lang="en-US" sz="800" b="1" dirty="0"/>
          </a:p>
          <a:p>
            <a:pPr marL="0" indent="0">
              <a:buNone/>
            </a:pPr>
            <a:r>
              <a:rPr lang="en-US" sz="2800" b="1" dirty="0" err="1"/>
              <a:t>Enfortumab</a:t>
            </a:r>
            <a:r>
              <a:rPr lang="en-US" sz="2800" b="1" dirty="0"/>
              <a:t> </a:t>
            </a:r>
            <a:r>
              <a:rPr lang="en-US" sz="2800" b="1" dirty="0" err="1"/>
              <a:t>vedotin</a:t>
            </a:r>
            <a:r>
              <a:rPr lang="en-US" sz="2800" b="1" dirty="0"/>
              <a:t> + </a:t>
            </a:r>
            <a:r>
              <a:rPr lang="en-US" sz="2800" b="1" dirty="0" err="1"/>
              <a:t>Pembrolizumab</a:t>
            </a:r>
            <a:endParaRPr lang="en-US" sz="2800" b="1" dirty="0"/>
          </a:p>
          <a:p>
            <a:pPr lvl="1"/>
            <a:r>
              <a:rPr lang="en-US" sz="2600" b="1" dirty="0"/>
              <a:t>Antibody-drug conjugate delivers a precise payload to cancer cells</a:t>
            </a:r>
          </a:p>
          <a:p>
            <a:pPr lvl="2"/>
            <a:r>
              <a:rPr lang="en-US" dirty="0"/>
              <a:t>Binds to nectin-4 protein on cancer cells </a:t>
            </a:r>
          </a:p>
          <a:p>
            <a:pPr lvl="2"/>
            <a:r>
              <a:rPr lang="en-US" dirty="0"/>
              <a:t>Selectively delivers monomethyl </a:t>
            </a:r>
            <a:r>
              <a:rPr lang="en-US" dirty="0" err="1"/>
              <a:t>auristatin</a:t>
            </a:r>
            <a:r>
              <a:rPr lang="en-US" dirty="0"/>
              <a:t> E, killing cancer cells only and sparing normal body cells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47F9C-9068-5E4B-A764-008D4170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879"/>
            <a:ext cx="9144000" cy="163988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Standard of Care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Locally advanced &amp; Metastatic Urothelial Cancer</a:t>
            </a:r>
            <a:br>
              <a:rPr lang="en-US" sz="36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Cisplatin-ineligible</a:t>
            </a:r>
            <a:r>
              <a:rPr lang="en-US" sz="3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547" y="6261556"/>
            <a:ext cx="6650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12% complete response and 68% partial response rate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7" y="1231125"/>
            <a:ext cx="8750068" cy="54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1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" y="124704"/>
            <a:ext cx="9235440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Frontier: Clinical Trials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8624" y="1308331"/>
            <a:ext cx="8029575" cy="1222559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sz="3200" b="1" i="1" dirty="0"/>
              <a:t>Critical component when standard of care treatments are not viable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3165" y="2217448"/>
            <a:ext cx="2927272" cy="182776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5" y="4237757"/>
            <a:ext cx="1908464" cy="100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757" y="5528996"/>
            <a:ext cx="2302811" cy="95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610" y="3100217"/>
            <a:ext cx="590555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b="1" dirty="0" err="1"/>
              <a:t>SunRISe</a:t>
            </a:r>
            <a:r>
              <a:rPr lang="en-US" sz="2200" b="1" dirty="0"/>
              <a:t> 1 –</a:t>
            </a:r>
            <a:r>
              <a:rPr lang="en-US" sz="2200" b="1" i="1" dirty="0"/>
              <a:t>BCG unresponsive high risk CIS +/- </a:t>
            </a:r>
            <a:r>
              <a:rPr lang="en-US" sz="2200" b="1" i="1" dirty="0" err="1"/>
              <a:t>pTa</a:t>
            </a:r>
            <a:r>
              <a:rPr lang="en-US" sz="2200" b="1" i="1" dirty="0"/>
              <a:t>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TAR-200 (</a:t>
            </a:r>
            <a:r>
              <a:rPr lang="en-US" sz="2200" dirty="0" err="1"/>
              <a:t>intravesical</a:t>
            </a:r>
            <a:r>
              <a:rPr lang="en-US" sz="2200" dirty="0"/>
              <a:t> slow release Gemcitabine) + </a:t>
            </a:r>
            <a:r>
              <a:rPr lang="en-US" sz="2200" dirty="0" err="1"/>
              <a:t>Cetrelimab</a:t>
            </a: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342900"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en-US" sz="2200" b="1" dirty="0" err="1">
                <a:solidFill>
                  <a:schemeClr val="bg1">
                    <a:lumMod val="65000"/>
                  </a:schemeClr>
                </a:solidFill>
              </a:rPr>
              <a:t>SunRISe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 3 –</a:t>
            </a:r>
            <a:r>
              <a:rPr lang="en-US" sz="2200" b="1" i="1" dirty="0">
                <a:solidFill>
                  <a:schemeClr val="bg1">
                    <a:lumMod val="65000"/>
                  </a:schemeClr>
                </a:solidFill>
              </a:rPr>
              <a:t>BCG naïve high risk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TAR-200/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</a:rPr>
              <a:t>Cetrelimab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 vs. TAR-200 alone vs. BCG alone</a:t>
            </a:r>
          </a:p>
          <a:p>
            <a:pPr lvl="1">
              <a:buClr>
                <a:srgbClr val="7030A0"/>
              </a:buClr>
            </a:pPr>
            <a:endParaRPr lang="en-US" sz="2200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chemeClr val="bg1">
                    <a:lumMod val="65000"/>
                  </a:schemeClr>
                </a:solidFill>
              </a:rPr>
              <a:t>Keynote 676 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en-US" sz="2200" b="1" i="1" dirty="0">
                <a:solidFill>
                  <a:schemeClr val="bg1">
                    <a:lumMod val="65000"/>
                  </a:schemeClr>
                </a:solidFill>
              </a:rPr>
              <a:t>BCG naïve or persistent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65000"/>
                  </a:schemeClr>
                </a:solidFill>
              </a:rPr>
              <a:t>BCG +/- </a:t>
            </a:r>
            <a:r>
              <a:rPr lang="en-US" sz="2200" dirty="0" err="1">
                <a:solidFill>
                  <a:schemeClr val="bg1">
                    <a:lumMod val="65000"/>
                  </a:schemeClr>
                </a:solidFill>
              </a:rPr>
              <a:t>Pembrolizumab</a:t>
            </a:r>
            <a:endParaRPr lang="en-US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610" y="2573114"/>
            <a:ext cx="5412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chemeClr val="accent4">
                    <a:lumMod val="75000"/>
                  </a:schemeClr>
                </a:solidFill>
              </a:rPr>
              <a:t>Non-Muscle Invasive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201052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Interim Trial Results – TAR 200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59" y="2221493"/>
            <a:ext cx="4060269" cy="27524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98" y="1429722"/>
            <a:ext cx="8091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4">
                  <a:lumMod val="75000"/>
                </a:schemeClr>
              </a:buClr>
            </a:pPr>
            <a:r>
              <a:rPr lang="en-US" sz="2400" b="1" dirty="0" err="1"/>
              <a:t>SunRISe</a:t>
            </a:r>
            <a:r>
              <a:rPr lang="en-US" sz="2400" b="1" dirty="0"/>
              <a:t> 1 –</a:t>
            </a:r>
            <a:r>
              <a:rPr lang="en-US" sz="2400" b="1" i="1" dirty="0"/>
              <a:t>BCG unresponsive high risk CIS +/- </a:t>
            </a:r>
            <a:r>
              <a:rPr lang="en-US" sz="2400" b="1" i="1" dirty="0" err="1"/>
              <a:t>pTa</a:t>
            </a:r>
            <a:r>
              <a:rPr lang="en-US" sz="2400" b="1" i="1" dirty="0"/>
              <a:t>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119" y="2221493"/>
            <a:ext cx="4281566" cy="2752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9564" y="5258619"/>
            <a:ext cx="517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Complete response rate = 77%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63" y="5897694"/>
            <a:ext cx="8922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4">
                  <a:lumMod val="75000"/>
                </a:schemeClr>
              </a:buClr>
            </a:pPr>
            <a:r>
              <a:rPr lang="en-US" sz="2400" i="1" dirty="0" err="1"/>
              <a:t>SunRISe</a:t>
            </a:r>
            <a:r>
              <a:rPr lang="en-US" sz="2400" i="1" dirty="0"/>
              <a:t> 1 – new cohort: BCG unresponsive high risk </a:t>
            </a:r>
            <a:r>
              <a:rPr lang="en-US" sz="2400" b="1" i="1" dirty="0" err="1"/>
              <a:t>pTa</a:t>
            </a:r>
            <a:r>
              <a:rPr lang="en-US" sz="2400" b="1" i="1" dirty="0"/>
              <a:t> disease only</a:t>
            </a:r>
          </a:p>
          <a:p>
            <a:pPr algn="ctr">
              <a:buClr>
                <a:schemeClr val="accent4">
                  <a:lumMod val="75000"/>
                </a:schemeClr>
              </a:buClr>
            </a:pPr>
            <a:r>
              <a:rPr lang="en-US" sz="2400" b="1" i="1" dirty="0"/>
              <a:t>--TAR 200 only (no </a:t>
            </a:r>
            <a:r>
              <a:rPr lang="en-US" sz="2400" b="1" i="1" dirty="0" err="1"/>
              <a:t>cetrelimab</a:t>
            </a:r>
            <a:r>
              <a:rPr lang="en-US" sz="2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7639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" y="124704"/>
            <a:ext cx="9235440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Frontier: Clinical Trials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3165" y="1362900"/>
            <a:ext cx="2927272" cy="182776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019" y="3328969"/>
            <a:ext cx="1908464" cy="100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757" y="4567571"/>
            <a:ext cx="2302811" cy="95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143" y="2116347"/>
            <a:ext cx="59055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b="1" dirty="0" err="1"/>
              <a:t>SunRISe</a:t>
            </a:r>
            <a:r>
              <a:rPr lang="en-US" sz="2200" b="1" dirty="0"/>
              <a:t> 1 –</a:t>
            </a:r>
            <a:r>
              <a:rPr lang="en-US" sz="2200" b="1" i="1" dirty="0"/>
              <a:t>BCG unresponsive high risk </a:t>
            </a:r>
            <a:r>
              <a:rPr lang="en-US" sz="2200" b="1" i="1" dirty="0" err="1"/>
              <a:t>pTa</a:t>
            </a:r>
            <a:r>
              <a:rPr lang="en-US" sz="2200" b="1" i="1" dirty="0"/>
              <a:t>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TAR-200 (</a:t>
            </a:r>
            <a:r>
              <a:rPr lang="en-US" sz="2200" dirty="0" err="1"/>
              <a:t>intravesical</a:t>
            </a:r>
            <a:r>
              <a:rPr lang="en-US" sz="2200" dirty="0"/>
              <a:t> slow release Gemcitabine) only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342900"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en-US" sz="2200" b="1" dirty="0" err="1"/>
              <a:t>SunRISe</a:t>
            </a:r>
            <a:r>
              <a:rPr lang="en-US" sz="2200" b="1" dirty="0"/>
              <a:t> 3 –</a:t>
            </a:r>
            <a:r>
              <a:rPr lang="en-US" sz="2200" b="1" i="1" dirty="0"/>
              <a:t>BCG naïve high risk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TAR-200/</a:t>
            </a:r>
            <a:r>
              <a:rPr lang="en-US" sz="2200" dirty="0" err="1"/>
              <a:t>Cetrelimab</a:t>
            </a:r>
            <a:r>
              <a:rPr lang="en-US" sz="2200" dirty="0"/>
              <a:t> vs. TAR-200 alone vs. BCG alone</a:t>
            </a:r>
          </a:p>
          <a:p>
            <a:pPr lvl="1">
              <a:buClr>
                <a:srgbClr val="7030A0"/>
              </a:buClr>
            </a:pPr>
            <a:endParaRPr lang="en-US" sz="2200" dirty="0"/>
          </a:p>
          <a:p>
            <a:pPr marL="342900" indent="-342900"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en-US" sz="2200" b="1" dirty="0"/>
              <a:t>Keynote 676 </a:t>
            </a:r>
            <a:r>
              <a:rPr lang="en-US" sz="2200" dirty="0"/>
              <a:t>–</a:t>
            </a:r>
            <a:r>
              <a:rPr lang="en-US" sz="2200" b="1" i="1" dirty="0"/>
              <a:t>BCG persistent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BCG +/- </a:t>
            </a:r>
            <a:r>
              <a:rPr lang="en-US" sz="2200" dirty="0" err="1"/>
              <a:t>Pembrolizumab</a:t>
            </a:r>
            <a:endParaRPr lang="en-US" sz="2200" dirty="0"/>
          </a:p>
          <a:p>
            <a:pPr lvl="1">
              <a:buClr>
                <a:srgbClr val="7030A0"/>
              </a:buClr>
            </a:pPr>
            <a:endParaRPr lang="en-US" sz="2200" dirty="0"/>
          </a:p>
          <a:p>
            <a:pPr marL="342900" indent="-342900"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en-US" sz="2200" b="1" dirty="0"/>
              <a:t>PATAPSCO</a:t>
            </a:r>
            <a:r>
              <a:rPr lang="en-US" sz="2200" dirty="0"/>
              <a:t> --</a:t>
            </a:r>
            <a:r>
              <a:rPr lang="en-US" sz="2200" b="1" i="1" dirty="0"/>
              <a:t>BCG naïve high risk disease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BCG + </a:t>
            </a:r>
            <a:r>
              <a:rPr lang="en-US" sz="2200" dirty="0" err="1"/>
              <a:t>Durvalumab</a:t>
            </a:r>
            <a:endParaRPr lang="en-US" sz="2200" dirty="0"/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US" sz="2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12109" y="1287485"/>
            <a:ext cx="5412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chemeClr val="accent4">
                    <a:lumMod val="75000"/>
                  </a:schemeClr>
                </a:solidFill>
              </a:rPr>
              <a:t>Non-Muscle Invasive Bladder Cancer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015" y="5714964"/>
            <a:ext cx="1944426" cy="102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77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" y="124704"/>
            <a:ext cx="9235440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the Horizon: Clinical Trials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698" y="1808857"/>
            <a:ext cx="1908464" cy="100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143" y="2116347"/>
            <a:ext cx="47498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400" b="1" dirty="0" err="1"/>
              <a:t>MoonRISe</a:t>
            </a:r>
            <a:r>
              <a:rPr lang="en-US" sz="2400" b="1" dirty="0"/>
              <a:t>—TAR 210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en-US" sz="2200" b="1" dirty="0"/>
          </a:p>
          <a:p>
            <a:pPr marL="800100" lvl="1" indent="-34290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FGFR alterations in 50-80% of NMIBC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endParaRPr lang="en-US" sz="2200" b="1" dirty="0"/>
          </a:p>
          <a:p>
            <a:pPr marL="800100" lvl="1" indent="-34290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Ertafitinib</a:t>
            </a:r>
            <a:r>
              <a:rPr lang="en-US" sz="2200" dirty="0"/>
              <a:t> = oral selective pan-FGFR tyrosine kinase inhibitor approved for metastatic bladder cancer</a:t>
            </a:r>
          </a:p>
          <a:p>
            <a:pPr marL="800100" lvl="1" indent="-34290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800100" lvl="1" indent="-34290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Ertafitnib</a:t>
            </a:r>
            <a:r>
              <a:rPr lang="en-US" sz="2200" dirty="0"/>
              <a:t> has activity in HR and IR NMIBC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en-US" sz="2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12109" y="1287485"/>
            <a:ext cx="5412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chemeClr val="accent4">
                    <a:lumMod val="75000"/>
                  </a:schemeClr>
                </a:solidFill>
              </a:rPr>
              <a:t>Non-Muscle Invasive Bladder Cancer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525" y="3222207"/>
            <a:ext cx="4078658" cy="31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4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" y="124704"/>
            <a:ext cx="9235440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Frontier: Clinical Trials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8624" y="1308331"/>
            <a:ext cx="8029575" cy="1222559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sz="3200" b="1" i="1" dirty="0"/>
              <a:t>Critical component when standard of care treatments are not viable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3165" y="2505669"/>
            <a:ext cx="2927272" cy="182776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569" y="4742300"/>
            <a:ext cx="1908464" cy="100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610" y="3594571"/>
            <a:ext cx="59055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200" b="1" dirty="0" err="1"/>
              <a:t>SunRISe</a:t>
            </a:r>
            <a:r>
              <a:rPr lang="en-US" sz="2200" b="1" dirty="0"/>
              <a:t> 2 –</a:t>
            </a:r>
            <a:r>
              <a:rPr lang="en-US" sz="2200" b="1" i="1" dirty="0"/>
              <a:t>unfit or unwilling for cystectomy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TAR-200 + </a:t>
            </a:r>
            <a:r>
              <a:rPr lang="en-US" sz="2200" dirty="0" err="1"/>
              <a:t>Cetrelimab</a:t>
            </a:r>
            <a:r>
              <a:rPr lang="en-US" sz="2200" dirty="0"/>
              <a:t> vs. Chemotherapy/Radiation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342900"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en-US" sz="2200" b="1" dirty="0" err="1"/>
              <a:t>SunRISe</a:t>
            </a:r>
            <a:r>
              <a:rPr lang="en-US" sz="2200" b="1" dirty="0"/>
              <a:t> 4 –</a:t>
            </a:r>
            <a:r>
              <a:rPr lang="en-US" sz="2200" b="1" i="1" dirty="0"/>
              <a:t>ineligible for Cisplatin based chemotherapy</a:t>
            </a:r>
          </a:p>
          <a:p>
            <a:pPr marL="800100" lvl="1" indent="-3429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Cetrelimab</a:t>
            </a:r>
            <a:r>
              <a:rPr lang="en-US" sz="2200" dirty="0"/>
              <a:t> +/- TAR-200 prior to cystectomy</a:t>
            </a:r>
          </a:p>
          <a:p>
            <a:pPr lvl="1">
              <a:buClr>
                <a:srgbClr val="7030A0"/>
              </a:buClr>
            </a:pP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177610" y="2816509"/>
            <a:ext cx="5412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chemeClr val="accent4">
                    <a:lumMod val="75000"/>
                  </a:schemeClr>
                </a:solidFill>
              </a:rPr>
              <a:t>Muscle Invasive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1668268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365" b="3163"/>
          <a:stretch/>
        </p:blipFill>
        <p:spPr>
          <a:xfrm>
            <a:off x="424490" y="1413164"/>
            <a:ext cx="8554651" cy="430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886" y="154566"/>
            <a:ext cx="8548255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Bladder Cancer Walk in Denver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200" b="1" i="1" dirty="0"/>
              <a:t>No one walks alone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886" y="5837671"/>
            <a:ext cx="8229600" cy="40885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Register as an individual. Or create a team! </a:t>
            </a:r>
            <a:r>
              <a:rPr lang="en-US" dirty="0">
                <a:latin typeface="+mj-lt"/>
                <a:hlinkClick r:id="rId3"/>
              </a:rPr>
              <a:t>www.bcanwalk.org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1068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74" y="142875"/>
            <a:ext cx="8936267" cy="671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Bladder Cancer Support Group</a:t>
            </a:r>
            <a:br>
              <a:rPr lang="en-US" dirty="0"/>
            </a:b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Colorado Urology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815"/>
            <a:ext cx="8229600" cy="4525963"/>
          </a:xfrm>
        </p:spPr>
        <p:txBody>
          <a:bodyPr/>
          <a:lstStyle/>
          <a:p>
            <a:r>
              <a:rPr lang="en-US" dirty="0"/>
              <a:t>Semi-annual meetings (May/November)</a:t>
            </a:r>
          </a:p>
          <a:p>
            <a:pPr lvl="1"/>
            <a:r>
              <a:rPr lang="en-US" dirty="0"/>
              <a:t>Next meeting </a:t>
            </a:r>
            <a:r>
              <a:rPr lang="en-US" b="1" dirty="0"/>
              <a:t>May 2024</a:t>
            </a:r>
          </a:p>
          <a:p>
            <a:pPr marL="457200" lvl="1" indent="0">
              <a:buNone/>
            </a:pPr>
            <a:endParaRPr lang="en-US" i="1" dirty="0"/>
          </a:p>
          <a:p>
            <a:r>
              <a:rPr lang="en-US" i="1" dirty="0"/>
              <a:t>Meeting topics</a:t>
            </a:r>
          </a:p>
          <a:p>
            <a:pPr lvl="1"/>
            <a:r>
              <a:rPr lang="en-US" dirty="0"/>
              <a:t>What do you want to learn about?</a:t>
            </a:r>
          </a:p>
          <a:p>
            <a:pPr lvl="2"/>
            <a:r>
              <a:rPr lang="en-US" dirty="0"/>
              <a:t>Upcoming clinical trials and therapeutics</a:t>
            </a:r>
          </a:p>
          <a:p>
            <a:pPr lvl="2"/>
            <a:r>
              <a:rPr lang="en-US" dirty="0"/>
              <a:t>Ostomy tips/tricks</a:t>
            </a:r>
          </a:p>
          <a:p>
            <a:pPr lvl="2"/>
            <a:r>
              <a:rPr lang="en-US" dirty="0"/>
              <a:t>Pelvic floor physical therapy</a:t>
            </a:r>
          </a:p>
          <a:p>
            <a:pPr lvl="2"/>
            <a:r>
              <a:rPr lang="en-US" dirty="0"/>
              <a:t>Ways to mitigate side effects of </a:t>
            </a:r>
            <a:r>
              <a:rPr lang="en-US" dirty="0" err="1"/>
              <a:t>intravesical</a:t>
            </a:r>
            <a:r>
              <a:rPr lang="en-US" dirty="0"/>
              <a:t> therapy</a:t>
            </a:r>
          </a:p>
          <a:p>
            <a:pPr lvl="2"/>
            <a:r>
              <a:rPr lang="en-US" dirty="0"/>
              <a:t>Novel treatments for metastatic bladder cancer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131095"/>
            <a:ext cx="8429625" cy="521859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What is 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3662459"/>
            <a:ext cx="6504555" cy="1955465"/>
          </a:xfr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buNone/>
              <a:defRPr/>
            </a:pPr>
            <a:r>
              <a:rPr lang="en-US" sz="1800" b="1" dirty="0"/>
              <a:t>ED can be:</a:t>
            </a:r>
          </a:p>
          <a:p>
            <a:pPr>
              <a:lnSpc>
                <a:spcPct val="110000"/>
              </a:lnSpc>
              <a:spcBef>
                <a:spcPts val="450"/>
              </a:spcBef>
              <a:defRPr/>
            </a:pPr>
            <a:r>
              <a:rPr lang="en-US" sz="1500" dirty="0"/>
              <a:t>A total inability to achieve an erection</a:t>
            </a:r>
          </a:p>
          <a:p>
            <a:pPr marL="171450" lvl="1">
              <a:lnSpc>
                <a:spcPct val="110000"/>
              </a:lnSpc>
              <a:spcBef>
                <a:spcPts val="450"/>
              </a:spcBef>
              <a:defRPr/>
            </a:pPr>
            <a:endParaRPr lang="en-US" sz="1500" dirty="0"/>
          </a:p>
          <a:p>
            <a:pPr marL="171450" lvl="1">
              <a:lnSpc>
                <a:spcPct val="110000"/>
              </a:lnSpc>
              <a:spcBef>
                <a:spcPts val="450"/>
              </a:spcBef>
              <a:defRPr/>
            </a:pPr>
            <a:r>
              <a:rPr lang="en-US" sz="1500" dirty="0"/>
              <a:t>An inconsistent ability to achieve an erection rigid enough for penetration</a:t>
            </a:r>
          </a:p>
          <a:p>
            <a:pPr marL="171450" lvl="1">
              <a:lnSpc>
                <a:spcPct val="110000"/>
              </a:lnSpc>
              <a:spcBef>
                <a:spcPts val="450"/>
              </a:spcBef>
              <a:defRPr/>
            </a:pPr>
            <a:endParaRPr lang="en-US" sz="1500" dirty="0"/>
          </a:p>
          <a:p>
            <a:pPr marL="171450" lvl="1">
              <a:lnSpc>
                <a:spcPct val="110000"/>
              </a:lnSpc>
              <a:spcBef>
                <a:spcPts val="450"/>
              </a:spcBef>
              <a:defRPr/>
            </a:pPr>
            <a:r>
              <a:rPr lang="en-US" sz="1500" dirty="0"/>
              <a:t>A tendency to sustain only brief erections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84235" y="6356350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21" y="1671271"/>
            <a:ext cx="9151144" cy="1769270"/>
          </a:xfrm>
          <a:prstGeom prst="rect">
            <a:avLst/>
          </a:prstGeom>
          <a:gradFill>
            <a:gsLst>
              <a:gs pos="0">
                <a:schemeClr val="accent1">
                  <a:alpha val="43000"/>
                </a:schemeClr>
              </a:gs>
              <a:gs pos="62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6657" y="2008983"/>
            <a:ext cx="81306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Coloplast" charset="0"/>
                <a:ea typeface="Coloplast" charset="0"/>
                <a:cs typeface="Coloplast" charset="0"/>
              </a:rPr>
              <a:t>ED is the consistent inability to sustain an erection sufficient for sexual intercourse</a:t>
            </a:r>
            <a:endParaRPr lang="en-US" sz="1200" baseline="80000" dirty="0">
              <a:solidFill>
                <a:schemeClr val="bg1"/>
              </a:solidFill>
              <a:latin typeface="Coloplast" charset="0"/>
              <a:ea typeface="Coloplast" charset="0"/>
              <a:cs typeface="Coloplas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3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 txBox="1">
            <a:spLocks/>
          </p:cNvSpPr>
          <p:nvPr/>
        </p:nvSpPr>
        <p:spPr bwMode="auto">
          <a:xfrm>
            <a:off x="685799" y="2388563"/>
            <a:ext cx="7772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rgbClr val="5F6168"/>
                </a:solidFill>
                <a:latin typeface="Helvetica" charset="0"/>
              </a:rPr>
              <a:t>www.coloradouro.com</a:t>
            </a:r>
            <a:endParaRPr lang="en-US" altLang="en-US" b="1" dirty="0">
              <a:solidFill>
                <a:srgbClr val="5F6168"/>
              </a:solidFill>
              <a:latin typeface="Helvetic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DC654-DD58-2941-8549-6B994EA0C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898" y="727035"/>
            <a:ext cx="5067300" cy="147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402E37-3E57-0E4C-95E3-19541AF6DA9D}"/>
              </a:ext>
            </a:extLst>
          </p:cNvPr>
          <p:cNvSpPr txBox="1"/>
          <p:nvPr/>
        </p:nvSpPr>
        <p:spPr>
          <a:xfrm>
            <a:off x="1155008" y="3988948"/>
            <a:ext cx="32056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dirty="0"/>
              <a:t>Thank you!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5AED0C9-5E0D-F14E-8E39-09EC1BFEA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97" y="3429000"/>
            <a:ext cx="3357448" cy="19794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5342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90" y="1136072"/>
            <a:ext cx="7645750" cy="405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673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" y="2366474"/>
            <a:ext cx="9144000" cy="777417"/>
          </a:xfrm>
          <a:prstGeom prst="rect">
            <a:avLst/>
          </a:prstGeom>
          <a:gradFill>
            <a:gsLst>
              <a:gs pos="71000">
                <a:schemeClr val="accent1"/>
              </a:gs>
              <a:gs pos="98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07192"/>
            <a:ext cx="9144000" cy="495981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Facts about Erectile Dysfunction (ED)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8967-B7F5-8E4E-81E4-CE736D917B1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2184" y="832606"/>
            <a:ext cx="1494484" cy="1501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943" y="832606"/>
            <a:ext cx="1493589" cy="1510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" y="832606"/>
            <a:ext cx="1492309" cy="15010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33474" y="3577777"/>
            <a:ext cx="2697570" cy="57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tabLst>
                <a:tab pos="128588" algn="l"/>
              </a:tabLst>
            </a:pPr>
            <a:r>
              <a:rPr lang="en-US" sz="1500" dirty="0">
                <a:latin typeface="Coloplast" charset="0"/>
                <a:ea typeface="Coloplast" charset="0"/>
                <a:cs typeface="Coloplast" charset="0"/>
              </a:rPr>
              <a:t>Approximately </a:t>
            </a:r>
            <a:r>
              <a:rPr lang="en-US" b="1" dirty="0">
                <a:latin typeface="Coloplast" charset="0"/>
                <a:ea typeface="Coloplast" charset="0"/>
                <a:cs typeface="Coloplast" charset="0"/>
              </a:rPr>
              <a:t>30 million </a:t>
            </a:r>
            <a:r>
              <a:rPr lang="en-US" sz="1500" dirty="0">
                <a:latin typeface="Coloplast" charset="0"/>
                <a:ea typeface="Coloplast" charset="0"/>
                <a:cs typeface="Coloplast" charset="0"/>
              </a:rPr>
              <a:t>American men suffer from ED</a:t>
            </a:r>
            <a:endParaRPr lang="en-US" sz="1200" baseline="50000" dirty="0">
              <a:latin typeface="Coloplast" charset="0"/>
              <a:ea typeface="Coloplast" charset="0"/>
              <a:cs typeface="Coloplast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4437408"/>
            <a:ext cx="5122720" cy="355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ct val="20000"/>
              </a:spcBef>
              <a:buClr>
                <a:srgbClr val="004A85"/>
              </a:buClr>
              <a:tabLst>
                <a:tab pos="128588" algn="l"/>
              </a:tabLst>
            </a:pPr>
            <a:r>
              <a:rPr lang="en-US" b="1" dirty="0">
                <a:latin typeface="Coloplast" charset="0"/>
                <a:ea typeface="Coloplast" charset="0"/>
                <a:cs typeface="Coloplast" charset="0"/>
              </a:rPr>
              <a:t>1 in 4 men </a:t>
            </a:r>
            <a:r>
              <a:rPr lang="en-US" sz="1500" dirty="0">
                <a:latin typeface="Coloplast" charset="0"/>
                <a:ea typeface="Coloplast" charset="0"/>
                <a:cs typeface="Coloplast" charset="0"/>
              </a:rPr>
              <a:t>experience some form of ED</a:t>
            </a:r>
            <a:endParaRPr lang="en-US" sz="1200" baseline="50000" dirty="0">
              <a:latin typeface="Coloplast" charset="0"/>
              <a:ea typeface="Coloplast" charset="0"/>
              <a:cs typeface="Coloplast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19335" y="3333289"/>
            <a:ext cx="3742972" cy="349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1350"/>
              </a:spcAft>
              <a:buFont typeface="Arial" charset="0"/>
              <a:buChar char="•"/>
            </a:pPr>
            <a:r>
              <a:rPr lang="en-US" dirty="0">
                <a:latin typeface="Coloplast" charset="0"/>
                <a:ea typeface="Coloplast" charset="0"/>
                <a:cs typeface="Coloplast" charset="0"/>
              </a:rPr>
              <a:t>Most men with ED still have the ability to have an orgasm and father a child, but often have difficulty doing these things because they can’t get or sustain an erection</a:t>
            </a:r>
            <a:endParaRPr lang="en-US" sz="1200" baseline="50000" dirty="0">
              <a:latin typeface="Coloplast" charset="0"/>
              <a:ea typeface="Coloplast" charset="0"/>
              <a:cs typeface="Coloplast" charset="0"/>
            </a:endParaRPr>
          </a:p>
          <a:p>
            <a:pPr marL="214313" indent="-214313">
              <a:spcAft>
                <a:spcPts val="1350"/>
              </a:spcAft>
              <a:buFont typeface="Arial" charset="0"/>
              <a:buChar char="•"/>
            </a:pPr>
            <a:r>
              <a:rPr lang="en-US" dirty="0">
                <a:latin typeface="Coloplast" charset="0"/>
                <a:ea typeface="Coloplast" charset="0"/>
                <a:cs typeface="Coloplast" charset="0"/>
              </a:rPr>
              <a:t>ED is not normal, and is by no means an inevitable consequence of aging</a:t>
            </a:r>
            <a:endParaRPr lang="en-US" sz="1200" baseline="50000" dirty="0">
              <a:latin typeface="Coloplast" charset="0"/>
              <a:ea typeface="Coloplast" charset="0"/>
              <a:cs typeface="Coloplast" charset="0"/>
            </a:endParaRPr>
          </a:p>
          <a:p>
            <a:pPr marL="214313" indent="-214313">
              <a:spcAft>
                <a:spcPts val="1350"/>
              </a:spcAft>
              <a:buFont typeface="Arial" charset="0"/>
              <a:buChar char="•"/>
            </a:pPr>
            <a:r>
              <a:rPr lang="en-US" dirty="0">
                <a:latin typeface="Coloplast" charset="0"/>
                <a:ea typeface="Coloplast" charset="0"/>
                <a:cs typeface="Coloplast" charset="0"/>
              </a:rPr>
              <a:t>In most cases, ED can be overcome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122719" y="3254966"/>
            <a:ext cx="0" cy="2638628"/>
          </a:xfrm>
          <a:prstGeom prst="line">
            <a:avLst/>
          </a:prstGeom>
          <a:ln w="254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56" y="3302115"/>
            <a:ext cx="1575719" cy="96605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1118264" y="3764131"/>
            <a:ext cx="1111826" cy="0"/>
          </a:xfrm>
          <a:prstGeom prst="straightConnector1">
            <a:avLst/>
          </a:prstGeom>
          <a:ln w="31750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03" y="4786688"/>
            <a:ext cx="534638" cy="1075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355" y="4780133"/>
            <a:ext cx="540466" cy="10882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051" y="4786688"/>
            <a:ext cx="534638" cy="1075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99" y="4786688"/>
            <a:ext cx="534638" cy="1075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620" y="832606"/>
            <a:ext cx="1501169" cy="1501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321" y="832606"/>
            <a:ext cx="1499163" cy="1501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442" y="832606"/>
            <a:ext cx="1502849" cy="15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06" y="1178293"/>
            <a:ext cx="8429625" cy="668636"/>
          </a:xfrm>
        </p:spPr>
        <p:txBody>
          <a:bodyPr/>
          <a:lstStyle/>
          <a:p>
            <a:r>
              <a:rPr lang="en-US" dirty="0">
                <a:latin typeface="Coloplast" pitchFamily="2" charset="0"/>
              </a:rPr>
              <a:t>Causes of 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" y="1744547"/>
            <a:ext cx="9144000" cy="918135"/>
          </a:xfrm>
          <a:prstGeom prst="rect">
            <a:avLst/>
          </a:prstGeom>
          <a:gradFill>
            <a:gsLst>
              <a:gs pos="71000">
                <a:schemeClr val="accent1"/>
              </a:gs>
              <a:gs pos="98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6406" y="1885265"/>
            <a:ext cx="8688430" cy="6366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2400" i="1" dirty="0">
                <a:solidFill>
                  <a:schemeClr val="bg1"/>
                </a:solidFill>
              </a:rPr>
              <a:t>Research has shown that greater than 80% of men suffering from ED can trace it to a physical problem or disorder</a:t>
            </a:r>
            <a:endParaRPr lang="en-US" sz="1200" i="1" baseline="50000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7188" y="2766594"/>
            <a:ext cx="8429625" cy="1064514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sz="1800" dirty="0"/>
              <a:t>For most men, ED is caused by a physical problem or disorder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Once identified, proper treatment can be recommended to help return them to a satisfying sex life</a:t>
            </a:r>
            <a:endParaRPr lang="en-US" sz="1200" baseline="50000" dirty="0"/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1800044" y="2433132"/>
            <a:ext cx="0" cy="2795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2463474" y="4245453"/>
            <a:ext cx="6561362" cy="13742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>
              <a:spcBef>
                <a:spcPts val="900"/>
              </a:spcBef>
            </a:pPr>
            <a:r>
              <a:rPr lang="en-US" sz="1500" dirty="0"/>
              <a:t>Injury (i.e. brain or spinal cord)</a:t>
            </a:r>
          </a:p>
          <a:p>
            <a:pPr marL="171450" lvl="1">
              <a:spcBef>
                <a:spcPts val="900"/>
              </a:spcBef>
            </a:pPr>
            <a:r>
              <a:rPr lang="en-US" sz="1500" dirty="0"/>
              <a:t>Disease (i.e. diabetes or heart disease)</a:t>
            </a:r>
          </a:p>
          <a:p>
            <a:pPr marL="171450" lvl="1">
              <a:spcBef>
                <a:spcPts val="900"/>
              </a:spcBef>
            </a:pPr>
            <a:r>
              <a:rPr lang="en-US" sz="1500" dirty="0"/>
              <a:t>An operation (i.e. prostate gland removal)</a:t>
            </a:r>
          </a:p>
          <a:p>
            <a:pPr marL="171450" lvl="1">
              <a:spcBef>
                <a:spcPts val="900"/>
              </a:spcBef>
            </a:pPr>
            <a:r>
              <a:rPr lang="en-US" sz="1500" dirty="0"/>
              <a:t>Substance use (i.e. tobacco, drugs, alcohol or medications)</a:t>
            </a:r>
          </a:p>
          <a:p>
            <a:pPr>
              <a:spcBef>
                <a:spcPts val="900"/>
              </a:spcBef>
            </a:pPr>
            <a:endParaRPr lang="en-US" sz="15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02067" y="3845912"/>
            <a:ext cx="3289580" cy="52359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dirty="0">
                <a:latin typeface="Coloplast" pitchFamily="2" charset="0"/>
              </a:rPr>
              <a:t>ED can be caused by physical disorders such as:</a:t>
            </a:r>
          </a:p>
        </p:txBody>
      </p:sp>
    </p:spTree>
    <p:extLst>
      <p:ext uri="{BB962C8B-B14F-4D97-AF65-F5344CB8AC3E}">
        <p14:creationId xmlns:p14="http://schemas.microsoft.com/office/powerpoint/2010/main" val="9407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/>
      <p:bldP spid="11" grpId="0" build="allAtOnce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1131094"/>
            <a:ext cx="8786813" cy="994172"/>
          </a:xfrm>
        </p:spPr>
        <p:txBody>
          <a:bodyPr/>
          <a:lstStyle/>
          <a:p>
            <a:r>
              <a:rPr lang="en-US" dirty="0"/>
              <a:t>ED can be a marker for cardiovascular disease (CVD)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2186258"/>
            <a:ext cx="4505758" cy="3263504"/>
          </a:xfrm>
        </p:spPr>
        <p:txBody>
          <a:bodyPr>
            <a:normAutofit fontScale="77500" lnSpcReduction="20000"/>
          </a:bodyPr>
          <a:lstStyle/>
          <a:p>
            <a:pPr marL="171450" lvl="1">
              <a:spcBef>
                <a:spcPts val="0"/>
              </a:spcBef>
              <a:spcAft>
                <a:spcPts val="1800"/>
              </a:spcAft>
              <a:buSzPct val="85000"/>
              <a:defRPr/>
            </a:pPr>
            <a:r>
              <a:rPr lang="en-US" dirty="0"/>
              <a:t>The penis is a vascular organ</a:t>
            </a:r>
          </a:p>
          <a:p>
            <a:pPr marL="171450" lvl="1">
              <a:spcBef>
                <a:spcPts val="0"/>
              </a:spcBef>
              <a:spcAft>
                <a:spcPts val="1800"/>
              </a:spcAft>
              <a:buSzPct val="85000"/>
              <a:defRPr/>
            </a:pPr>
            <a:r>
              <a:rPr lang="en-US" dirty="0"/>
              <a:t>Loss of erectile rigidity is the earliest sign of endothelial dysfunction</a:t>
            </a:r>
            <a:endParaRPr lang="en-US" sz="1200" baseline="50000" dirty="0"/>
          </a:p>
          <a:p>
            <a:pPr marL="171450" lvl="1">
              <a:spcBef>
                <a:spcPts val="0"/>
              </a:spcBef>
              <a:spcAft>
                <a:spcPts val="1800"/>
              </a:spcAft>
              <a:buSzPct val="85000"/>
              <a:defRPr/>
            </a:pPr>
            <a:r>
              <a:rPr lang="en-US" dirty="0"/>
              <a:t>Endothelial dysfunction is an early marker for cardiovascular disease</a:t>
            </a:r>
            <a:endParaRPr lang="en-US" sz="1200" baseline="50000" dirty="0"/>
          </a:p>
          <a:p>
            <a:pPr marL="171450" lvl="1">
              <a:spcBef>
                <a:spcPts val="0"/>
              </a:spcBef>
              <a:spcAft>
                <a:spcPts val="1800"/>
              </a:spcAft>
              <a:buSzPct val="85000"/>
              <a:defRPr/>
            </a:pPr>
            <a:r>
              <a:rPr lang="en-US" dirty="0"/>
              <a:t>Because the arteries to the penis are smaller – the earliest markers for CVD are apparent in the penis</a:t>
            </a:r>
            <a:endParaRPr lang="en-US" sz="1200" baseline="5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326538" y="2191996"/>
            <a:ext cx="0" cy="3252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8429" y="2783187"/>
            <a:ext cx="2759528" cy="20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10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ED</a:t>
            </a:r>
            <a:endParaRPr lang="en-US" sz="1200" baseline="10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23228" y="6356350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97912" y="212526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atin typeface="Coloplast" charset="0"/>
                <a:ea typeface="Coloplast" charset="0"/>
                <a:cs typeface="Coloplast" charset="0"/>
              </a:rPr>
              <a:t>AGING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26832" y="2965902"/>
            <a:ext cx="3264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atin typeface="Coloplast" charset="0"/>
                <a:ea typeface="Coloplast" charset="0"/>
                <a:cs typeface="Coloplast" charset="0"/>
              </a:rPr>
              <a:t>CHRONIC DISEASES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4591" y="3806537"/>
            <a:ext cx="2316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atin typeface="Coloplast" charset="0"/>
                <a:ea typeface="Coloplast" charset="0"/>
                <a:cs typeface="Coloplast" charset="0"/>
              </a:rPr>
              <a:t>MEDICATIONS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0298" y="4647172"/>
            <a:ext cx="1840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atin typeface="Coloplast" charset="0"/>
                <a:ea typeface="Coloplast" charset="0"/>
                <a:cs typeface="Coloplast" charset="0"/>
              </a:rPr>
              <a:t>LIFESTYLE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6374" y="3058234"/>
            <a:ext cx="4480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  <a:buSzPct val="85000"/>
              <a:defRPr/>
            </a:pPr>
            <a:r>
              <a:rPr lang="en-US" sz="1200" dirty="0">
                <a:latin typeface="Coloplast" charset="0"/>
                <a:ea typeface="Coloplast" charset="0"/>
                <a:cs typeface="Coloplast" charset="0"/>
              </a:rPr>
              <a:t>Hypertension | Diabetes | Depression | Cardiovascular disease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6374" y="3898870"/>
            <a:ext cx="37790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  <a:buSzPct val="85000"/>
              <a:defRPr/>
            </a:pPr>
            <a:r>
              <a:rPr lang="en-US" sz="1200" dirty="0" err="1">
                <a:latin typeface="Coloplast" charset="0"/>
                <a:ea typeface="Coloplast" charset="0"/>
                <a:cs typeface="Coloplast" charset="0"/>
              </a:rPr>
              <a:t>Antihypertensives</a:t>
            </a:r>
            <a:r>
              <a:rPr lang="en-US" sz="1200" dirty="0">
                <a:latin typeface="Coloplast" charset="0"/>
                <a:ea typeface="Coloplast" charset="0"/>
                <a:cs typeface="Coloplast" charset="0"/>
              </a:rPr>
              <a:t> : Thiazide diuretics | Beta-blockers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6374" y="4739505"/>
            <a:ext cx="2423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  <a:buSzPct val="85000"/>
              <a:defRPr/>
            </a:pPr>
            <a:r>
              <a:rPr lang="en-US" sz="1200" dirty="0">
                <a:latin typeface="Coloplast" charset="0"/>
                <a:ea typeface="Coloplast" charset="0"/>
                <a:cs typeface="Coloplast" charset="0"/>
              </a:rPr>
              <a:t>Stress | Alcohol abuse | Smoking</a:t>
            </a:r>
          </a:p>
        </p:txBody>
      </p:sp>
    </p:spTree>
    <p:extLst>
      <p:ext uri="{BB962C8B-B14F-4D97-AF65-F5344CB8AC3E}">
        <p14:creationId xmlns:p14="http://schemas.microsoft.com/office/powerpoint/2010/main" val="5493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440547"/>
            <a:ext cx="8429625" cy="540653"/>
          </a:xfrm>
        </p:spPr>
        <p:txBody>
          <a:bodyPr/>
          <a:lstStyle/>
          <a:p>
            <a:pPr algn="l"/>
            <a:r>
              <a:rPr lang="en-US" i="1" dirty="0"/>
              <a:t>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64" y="2138903"/>
            <a:ext cx="4436918" cy="167369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50"/>
              </a:spcAft>
              <a:buSzPct val="85000"/>
              <a:buNone/>
              <a:defRPr/>
            </a:pPr>
            <a:r>
              <a:rPr lang="en-US" sz="1500" b="1" kern="0" dirty="0"/>
              <a:t>The process of aging increases your risk for ED because of:</a:t>
            </a:r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Progressive decline in sexual physiologic function</a:t>
            </a:r>
            <a:endParaRPr lang="en-US" sz="1200" kern="0" baseline="30000" dirty="0"/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Increased prevalence of chronic diseases</a:t>
            </a:r>
            <a:endParaRPr lang="en-US" sz="1200" kern="0" baseline="30000" dirty="0"/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Psychological issues</a:t>
            </a:r>
            <a:endParaRPr lang="en-US" sz="1200" kern="0" baseline="50000" dirty="0"/>
          </a:p>
          <a:p>
            <a:pPr marL="243000" lvl="1" indent="-121500"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Relationship and partner issues</a:t>
            </a:r>
            <a:endParaRPr lang="en-US" sz="1200" kern="0" baseline="5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88" y="1101924"/>
            <a:ext cx="8429625" cy="5048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Coloplast" charset="0"/>
                <a:ea typeface="Coloplast" charset="0"/>
                <a:cs typeface="Coloplast" charset="0"/>
              </a:defRPr>
            </a:lvl1pPr>
          </a:lstStyle>
          <a:p>
            <a:r>
              <a:rPr lang="en-US" sz="1800" b="1" dirty="0">
                <a:solidFill>
                  <a:srgbClr val="6F6F6F"/>
                </a:solidFill>
              </a:rPr>
              <a:t>RISK FACTORS FOR 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3560" y="4023987"/>
            <a:ext cx="4433522" cy="14719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loplast" charset="0"/>
                <a:ea typeface="Coloplast" charset="0"/>
                <a:cs typeface="Coloplas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85000"/>
              <a:buNone/>
              <a:defRPr/>
            </a:pPr>
            <a:r>
              <a:rPr lang="en-US" sz="1500" b="1" kern="0" dirty="0"/>
              <a:t>Most Frequent Reasons for Office Visits to Primary Care Physicians: Patients Age 45 to 64 </a:t>
            </a:r>
          </a:p>
          <a:p>
            <a:pPr marL="243000" lvl="1" indent="-1215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Essential hypertension	</a:t>
            </a:r>
          </a:p>
          <a:p>
            <a:pPr marL="243000" lvl="1" indent="-1215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Diabetes</a:t>
            </a:r>
          </a:p>
          <a:p>
            <a:pPr marL="243000" lvl="1" indent="-1215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General medical examination</a:t>
            </a:r>
          </a:p>
          <a:p>
            <a:pPr marL="243000" lvl="1" indent="-1215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ct val="85000"/>
              <a:buFontTx/>
              <a:buChar char="•"/>
              <a:defRPr/>
            </a:pPr>
            <a:r>
              <a:rPr lang="en-US" sz="1350" kern="0" dirty="0"/>
              <a:t>Disorders of lipid metabolism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728" y="857250"/>
            <a:ext cx="4260272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  <wetp:taskpane dockstate="right" visibility="0" width="437" row="4">
    <wetp:webextensionref xmlns:r="http://schemas.openxmlformats.org/officeDocument/2006/relationships" r:id="rId2"/>
  </wetp:taskpane>
  <wetp:taskpane dockstate="right" visibility="0" width="437" row="5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775715CA-7867-47E8-AD69-9F49879FEBD0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16F4A81-9C13-4942-8607-1C03EED6A38F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9C8F88D4-AA4E-4E67-8964-E4EE5C28CA35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{458FDBF1-0DF8-EA47-98F5-2AA0DA2EFF40}tf16401369</Template>
  <TotalTime>69422</TotalTime>
  <Words>2147</Words>
  <Application>Microsoft Office PowerPoint</Application>
  <PresentationFormat>On-screen Show (4:3)</PresentationFormat>
  <Paragraphs>371</Paragraphs>
  <Slides>41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Why a Support Group?</vt:lpstr>
      <vt:lpstr>Outline</vt:lpstr>
      <vt:lpstr>What is ED?</vt:lpstr>
      <vt:lpstr>Facts about Erectile Dysfunction (ED)</vt:lpstr>
      <vt:lpstr>Causes of ED </vt:lpstr>
      <vt:lpstr>ED can be a marker for cardiovascular disease (CVD)</vt:lpstr>
      <vt:lpstr>Risk factors for ED</vt:lpstr>
      <vt:lpstr>Aging</vt:lpstr>
      <vt:lpstr>Diabetes and Hypertension</vt:lpstr>
      <vt:lpstr>Chronic Disease</vt:lpstr>
      <vt:lpstr>Prostate/Bladder Cancer</vt:lpstr>
      <vt:lpstr>Smoking and Medications</vt:lpstr>
      <vt:lpstr>How does an erection occur?</vt:lpstr>
      <vt:lpstr>How does an erection occur?</vt:lpstr>
      <vt:lpstr>How does an erection occur?</vt:lpstr>
      <vt:lpstr>Treatment Options for ED</vt:lpstr>
      <vt:lpstr>Oral Drug Therapy</vt:lpstr>
      <vt:lpstr>Penile Injection Therapy</vt:lpstr>
      <vt:lpstr>Vacuum Erection Devices</vt:lpstr>
      <vt:lpstr>Insertable drugs</vt:lpstr>
      <vt:lpstr>Malleable Penile Prosthesis Implant</vt:lpstr>
      <vt:lpstr>Inflatable Penile Prosthesis</vt:lpstr>
      <vt:lpstr>Risks of Penile Prosthesis</vt:lpstr>
      <vt:lpstr>Restorative/Regenerative Therapies</vt:lpstr>
      <vt:lpstr>Interested in an Appointment? Dr. Greenfield</vt:lpstr>
      <vt:lpstr>Colorado Urology’s  Bladder Cancer Team</vt:lpstr>
      <vt:lpstr>New FDA Approved Therapeutics &amp; Diagnostics</vt:lpstr>
      <vt:lpstr>Traditional Agents      Treatment of Superficial Bladder Cancer</vt:lpstr>
      <vt:lpstr>New FDA Approved Treatment of BCG Unresponsive NMBIC</vt:lpstr>
      <vt:lpstr>New FDA Approved Treatment of Persistent Invasive Disease After Surgery</vt:lpstr>
      <vt:lpstr>New Standard of Care Locally advanced &amp; Metastatic Urothelial Cancer Cisplatin-ineligible </vt:lpstr>
      <vt:lpstr>New Frontier: Clinical Trials</vt:lpstr>
      <vt:lpstr>Interim Trial Results – TAR 200</vt:lpstr>
      <vt:lpstr>New Frontier: Clinical Trials</vt:lpstr>
      <vt:lpstr>On the Horizon: Clinical Trials</vt:lpstr>
      <vt:lpstr>New Frontier: Clinical Trials</vt:lpstr>
      <vt:lpstr>First Bladder Cancer Walk in Denver No one walks alone</vt:lpstr>
      <vt:lpstr>Bladder Cancer Support Group Colorado Urology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Here</dc:title>
  <dc:creator>Suzanne Schechtman</dc:creator>
  <cp:lastModifiedBy>Suzanne Merrill</cp:lastModifiedBy>
  <cp:revision>708</cp:revision>
  <dcterms:created xsi:type="dcterms:W3CDTF">2013-04-03T18:11:36Z</dcterms:created>
  <dcterms:modified xsi:type="dcterms:W3CDTF">2023-11-15T00:32:40Z</dcterms:modified>
</cp:coreProperties>
</file>